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92" r:id="rId9"/>
    <p:sldId id="297" r:id="rId10"/>
    <p:sldId id="298" r:id="rId11"/>
    <p:sldId id="263" r:id="rId12"/>
    <p:sldId id="264" r:id="rId13"/>
    <p:sldId id="265" r:id="rId14"/>
    <p:sldId id="266" r:id="rId15"/>
    <p:sldId id="293" r:id="rId16"/>
    <p:sldId id="296" r:id="rId17"/>
    <p:sldId id="303" r:id="rId18"/>
    <p:sldId id="267" r:id="rId19"/>
    <p:sldId id="268" r:id="rId20"/>
    <p:sldId id="269" r:id="rId21"/>
    <p:sldId id="270" r:id="rId22"/>
    <p:sldId id="271" r:id="rId23"/>
    <p:sldId id="272" r:id="rId24"/>
    <p:sldId id="289" r:id="rId25"/>
    <p:sldId id="294" r:id="rId26"/>
    <p:sldId id="287" r:id="rId27"/>
    <p:sldId id="273" r:id="rId28"/>
    <p:sldId id="274" r:id="rId29"/>
    <p:sldId id="275" r:id="rId30"/>
    <p:sldId id="300" r:id="rId31"/>
    <p:sldId id="301" r:id="rId32"/>
    <p:sldId id="295" r:id="rId33"/>
    <p:sldId id="276" r:id="rId34"/>
    <p:sldId id="302" r:id="rId35"/>
    <p:sldId id="291" r:id="rId36"/>
    <p:sldId id="277" r:id="rId37"/>
    <p:sldId id="278" r:id="rId38"/>
    <p:sldId id="290" r:id="rId39"/>
    <p:sldId id="288" r:id="rId40"/>
    <p:sldId id="299" r:id="rId41"/>
    <p:sldId id="279" r:id="rId42"/>
    <p:sldId id="280" r:id="rId43"/>
    <p:sldId id="281" r:id="rId44"/>
    <p:sldId id="282" r:id="rId45"/>
    <p:sldId id="283" r:id="rId46"/>
    <p:sldId id="284" r:id="rId47"/>
    <p:sldId id="285" r:id="rId48"/>
    <p:sldId id="286"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81" autoAdjust="0"/>
  </p:normalViewPr>
  <p:slideViewPr>
    <p:cSldViewPr snapToGrid="0">
      <p:cViewPr varScale="1">
        <p:scale>
          <a:sx n="119" d="100"/>
          <a:sy n="119" d="100"/>
        </p:scale>
        <p:origin x="156" y="1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9/21/2017</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9/21/2017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9/21/2017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9/21/2017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9/21/2017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9/21/2017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9/21/2017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9/21/2017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9/21/2017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9/21/2017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9/21/2017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9/21/2017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9/21/2017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9/21/2017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9/21/2017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9/21/2017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9/21/2017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9/21/2017</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tackoverflow.com/questions/40577280/how-many-layers-are-in-this-neural-network"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nnadl-ja.github.io/nnadl_site_ja/chap1.html"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neuralnetworksanddeeplearning.com/chap5.htm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ackoverflow.com/questions/27925358/pre-processing-before-digit-recognition-for-nn-cnn-trained-with-mnist-dataset"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www.bodnara.co.kr/bbs/article.html?num=140735"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michaelgalloy.com/2013/06/11/cpu-vs-gpu-performance.html"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asimovinstitute.org/neural-network-zoo/"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en.m.wikibooks.org/wiki/Biomedical_Engineering_Theory_And_Practice/Neuro_engineering"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77B0F-EAAC-4832-9796-0C78F5E6881D}"/>
              </a:ext>
            </a:extLst>
          </p:cNvPr>
          <p:cNvSpPr>
            <a:spLocks noGrp="1"/>
          </p:cNvSpPr>
          <p:nvPr>
            <p:ph type="ctrTitle"/>
          </p:nvPr>
        </p:nvSpPr>
        <p:spPr/>
        <p:txBody>
          <a:bodyPr/>
          <a:lstStyle/>
          <a:p>
            <a:r>
              <a:rPr lang="en-US" dirty="0"/>
              <a:t>Introduction to Neural Networks</a:t>
            </a:r>
          </a:p>
        </p:txBody>
      </p:sp>
      <p:sp>
        <p:nvSpPr>
          <p:cNvPr id="3" name="Subtitle 2">
            <a:extLst>
              <a:ext uri="{FF2B5EF4-FFF2-40B4-BE49-F238E27FC236}">
                <a16:creationId xmlns:a16="http://schemas.microsoft.com/office/drawing/2014/main" id="{7053309C-456B-49F2-8D77-578457CAC4AF}"/>
              </a:ext>
            </a:extLst>
          </p:cNvPr>
          <p:cNvSpPr>
            <a:spLocks noGrp="1"/>
          </p:cNvSpPr>
          <p:nvPr>
            <p:ph type="subTitle" idx="1"/>
          </p:nvPr>
        </p:nvSpPr>
        <p:spPr/>
        <p:txBody>
          <a:bodyPr/>
          <a:lstStyle/>
          <a:p>
            <a:r>
              <a:rPr lang="en-US" dirty="0" err="1"/>
              <a:t>Ovidiu</a:t>
            </a:r>
            <a:r>
              <a:rPr lang="en-US" dirty="0"/>
              <a:t> Calin</a:t>
            </a:r>
          </a:p>
        </p:txBody>
      </p:sp>
    </p:spTree>
    <p:extLst>
      <p:ext uri="{BB962C8B-B14F-4D97-AF65-F5344CB8AC3E}">
        <p14:creationId xmlns:p14="http://schemas.microsoft.com/office/powerpoint/2010/main" val="13418936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394D06-28A1-42B6-8773-04C66A502AEB}"/>
              </a:ext>
            </a:extLst>
          </p:cNvPr>
          <p:cNvPicPr>
            <a:picLocks noChangeAspect="1"/>
          </p:cNvPicPr>
          <p:nvPr/>
        </p:nvPicPr>
        <p:blipFill>
          <a:blip r:embed="rId2"/>
          <a:stretch>
            <a:fillRect/>
          </a:stretch>
        </p:blipFill>
        <p:spPr>
          <a:xfrm>
            <a:off x="0" y="-24063"/>
            <a:ext cx="12192000" cy="6858000"/>
          </a:xfrm>
          <a:prstGeom prst="rect">
            <a:avLst/>
          </a:prstGeom>
        </p:spPr>
      </p:pic>
    </p:spTree>
    <p:extLst>
      <p:ext uri="{BB962C8B-B14F-4D97-AF65-F5344CB8AC3E}">
        <p14:creationId xmlns:p14="http://schemas.microsoft.com/office/powerpoint/2010/main" val="34797600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5EBD-4A86-438A-956F-437185776292}"/>
              </a:ext>
            </a:extLst>
          </p:cNvPr>
          <p:cNvSpPr>
            <a:spLocks noGrp="1"/>
          </p:cNvSpPr>
          <p:nvPr>
            <p:ph type="title"/>
          </p:nvPr>
        </p:nvSpPr>
        <p:spPr/>
        <p:txBody>
          <a:bodyPr/>
          <a:lstStyle/>
          <a:p>
            <a:r>
              <a:rPr lang="en-US" dirty="0"/>
              <a:t>3-layer </a:t>
            </a:r>
            <a:r>
              <a:rPr lang="en-US" dirty="0" err="1"/>
              <a:t>NEural</a:t>
            </a:r>
            <a:r>
              <a:rPr lang="en-US" dirty="0"/>
              <a:t> network</a:t>
            </a:r>
          </a:p>
        </p:txBody>
      </p:sp>
      <p:pic>
        <p:nvPicPr>
          <p:cNvPr id="5" name="Content Placeholder 4">
            <a:extLst>
              <a:ext uri="{FF2B5EF4-FFF2-40B4-BE49-F238E27FC236}">
                <a16:creationId xmlns:a16="http://schemas.microsoft.com/office/drawing/2014/main" id="{C0163D68-DA58-40AC-927C-170FB0EF01B9}"/>
              </a:ext>
            </a:extLst>
          </p:cNvPr>
          <p:cNvPicPr>
            <a:picLocks noGrp="1" noChangeAspect="1"/>
          </p:cNvPicPr>
          <p:nvPr>
            <p:ph sz="quarter" idx="13"/>
          </p:nvPr>
        </p:nvPicPr>
        <p:blipFill>
          <a:blip r:embed="rId2">
            <a:extLst>
              <a:ext uri="{837473B0-CC2E-450A-ABE3-18F120FF3D39}">
                <a1611:picAttrSrcUrl xmlns:a1611="http://schemas.microsoft.com/office/drawing/2016/11/main" r:id="rId3"/>
              </a:ext>
            </a:extLst>
          </a:blip>
          <a:stretch>
            <a:fillRect/>
          </a:stretch>
        </p:blipFill>
        <p:spPr>
          <a:xfrm>
            <a:off x="2087881" y="1837765"/>
            <a:ext cx="5327618" cy="3565547"/>
          </a:xfrm>
        </p:spPr>
      </p:pic>
    </p:spTree>
    <p:extLst>
      <p:ext uri="{BB962C8B-B14F-4D97-AF65-F5344CB8AC3E}">
        <p14:creationId xmlns:p14="http://schemas.microsoft.com/office/powerpoint/2010/main" val="38204380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5EBD-4A86-438A-956F-437185776292}"/>
              </a:ext>
            </a:extLst>
          </p:cNvPr>
          <p:cNvSpPr>
            <a:spLocks noGrp="1"/>
          </p:cNvSpPr>
          <p:nvPr>
            <p:ph type="title"/>
          </p:nvPr>
        </p:nvSpPr>
        <p:spPr/>
        <p:txBody>
          <a:bodyPr/>
          <a:lstStyle/>
          <a:p>
            <a:r>
              <a:rPr lang="en-US" dirty="0"/>
              <a:t>4-layer </a:t>
            </a:r>
            <a:r>
              <a:rPr lang="en-US" dirty="0" err="1"/>
              <a:t>NEural</a:t>
            </a:r>
            <a:r>
              <a:rPr lang="en-US" dirty="0"/>
              <a:t> network</a:t>
            </a:r>
          </a:p>
        </p:txBody>
      </p:sp>
      <p:pic>
        <p:nvPicPr>
          <p:cNvPr id="7" name="Content Placeholder 6">
            <a:extLst>
              <a:ext uri="{FF2B5EF4-FFF2-40B4-BE49-F238E27FC236}">
                <a16:creationId xmlns:a16="http://schemas.microsoft.com/office/drawing/2014/main" id="{15FFC60E-205D-4E59-B037-5686D529ABC0}"/>
              </a:ext>
            </a:extLst>
          </p:cNvPr>
          <p:cNvPicPr>
            <a:picLocks noGrp="1" noChangeAspect="1"/>
          </p:cNvPicPr>
          <p:nvPr>
            <p:ph sz="quarter" idx="13"/>
          </p:nvPr>
        </p:nvPicPr>
        <p:blipFill>
          <a:blip r:embed="rId2">
            <a:extLst>
              <a:ext uri="{837473B0-CC2E-450A-ABE3-18F120FF3D39}">
                <a1611:picAttrSrcUrl xmlns:a1611="http://schemas.microsoft.com/office/drawing/2016/11/main" r:id="rId3"/>
              </a:ext>
            </a:extLst>
          </a:blip>
          <a:stretch>
            <a:fillRect/>
          </a:stretch>
        </p:blipFill>
        <p:spPr>
          <a:xfrm>
            <a:off x="2362200" y="1808577"/>
            <a:ext cx="6364287" cy="3453985"/>
          </a:xfrm>
        </p:spPr>
      </p:pic>
    </p:spTree>
    <p:extLst>
      <p:ext uri="{BB962C8B-B14F-4D97-AF65-F5344CB8AC3E}">
        <p14:creationId xmlns:p14="http://schemas.microsoft.com/office/powerpoint/2010/main" val="2521766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5EBD-4A86-438A-956F-437185776292}"/>
              </a:ext>
            </a:extLst>
          </p:cNvPr>
          <p:cNvSpPr>
            <a:spLocks noGrp="1"/>
          </p:cNvSpPr>
          <p:nvPr>
            <p:ph type="title"/>
          </p:nvPr>
        </p:nvSpPr>
        <p:spPr/>
        <p:txBody>
          <a:bodyPr/>
          <a:lstStyle/>
          <a:p>
            <a:r>
              <a:rPr lang="en-US" dirty="0"/>
              <a:t>Deep </a:t>
            </a:r>
            <a:r>
              <a:rPr lang="en-US" dirty="0" err="1"/>
              <a:t>NEural</a:t>
            </a:r>
            <a:r>
              <a:rPr lang="en-US" dirty="0"/>
              <a:t> network</a:t>
            </a:r>
          </a:p>
        </p:txBody>
      </p:sp>
      <p:pic>
        <p:nvPicPr>
          <p:cNvPr id="11" name="Content Placeholder 10">
            <a:extLst>
              <a:ext uri="{FF2B5EF4-FFF2-40B4-BE49-F238E27FC236}">
                <a16:creationId xmlns:a16="http://schemas.microsoft.com/office/drawing/2014/main" id="{CAEA1BEE-5447-4C26-BCF0-346B1F747D44}"/>
              </a:ext>
            </a:extLst>
          </p:cNvPr>
          <p:cNvPicPr>
            <a:picLocks noGrp="1" noChangeAspect="1"/>
          </p:cNvPicPr>
          <p:nvPr>
            <p:ph sz="quarter" idx="13"/>
          </p:nvPr>
        </p:nvPicPr>
        <p:blipFill>
          <a:blip r:embed="rId2">
            <a:extLst>
              <a:ext uri="{837473B0-CC2E-450A-ABE3-18F120FF3D39}">
                <a1611:picAttrSrcUrl xmlns:a1611="http://schemas.microsoft.com/office/drawing/2016/11/main" r:id="rId3"/>
              </a:ext>
            </a:extLst>
          </a:blip>
          <a:stretch>
            <a:fillRect/>
          </a:stretch>
        </p:blipFill>
        <p:spPr>
          <a:xfrm>
            <a:off x="685801" y="1837765"/>
            <a:ext cx="7864474" cy="3511475"/>
          </a:xfrm>
        </p:spPr>
      </p:pic>
    </p:spTree>
    <p:extLst>
      <p:ext uri="{BB962C8B-B14F-4D97-AF65-F5344CB8AC3E}">
        <p14:creationId xmlns:p14="http://schemas.microsoft.com/office/powerpoint/2010/main" val="1216715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886A-0367-45E4-907F-A9BB3F330C43}"/>
              </a:ext>
            </a:extLst>
          </p:cNvPr>
          <p:cNvSpPr>
            <a:spLocks noGrp="1"/>
          </p:cNvSpPr>
          <p:nvPr>
            <p:ph type="title"/>
          </p:nvPr>
        </p:nvSpPr>
        <p:spPr/>
        <p:txBody>
          <a:bodyPr/>
          <a:lstStyle/>
          <a:p>
            <a:r>
              <a:rPr lang="en-US" dirty="0"/>
              <a:t>Deep learning</a:t>
            </a:r>
          </a:p>
        </p:txBody>
      </p:sp>
      <p:sp>
        <p:nvSpPr>
          <p:cNvPr id="3" name="Content Placeholder 2">
            <a:extLst>
              <a:ext uri="{FF2B5EF4-FFF2-40B4-BE49-F238E27FC236}">
                <a16:creationId xmlns:a16="http://schemas.microsoft.com/office/drawing/2014/main" id="{06BE8962-D7F6-41F2-A40D-4381E55638FA}"/>
              </a:ext>
            </a:extLst>
          </p:cNvPr>
          <p:cNvSpPr>
            <a:spLocks noGrp="1"/>
          </p:cNvSpPr>
          <p:nvPr>
            <p:ph sz="quarter" idx="13"/>
          </p:nvPr>
        </p:nvSpPr>
        <p:spPr/>
        <p:txBody>
          <a:bodyPr/>
          <a:lstStyle/>
          <a:p>
            <a:pPr marL="0" indent="0">
              <a:buNone/>
            </a:pPr>
            <a:endParaRPr lang="en-US" dirty="0"/>
          </a:p>
        </p:txBody>
      </p:sp>
      <p:sp>
        <p:nvSpPr>
          <p:cNvPr id="4" name="Rectangle: Rounded Corners 3">
            <a:extLst>
              <a:ext uri="{FF2B5EF4-FFF2-40B4-BE49-F238E27FC236}">
                <a16:creationId xmlns:a16="http://schemas.microsoft.com/office/drawing/2014/main" id="{E6628400-8615-427A-BC46-2F7F98195BF9}"/>
              </a:ext>
            </a:extLst>
          </p:cNvPr>
          <p:cNvSpPr/>
          <p:nvPr/>
        </p:nvSpPr>
        <p:spPr>
          <a:xfrm>
            <a:off x="2751333" y="2263570"/>
            <a:ext cx="5958840" cy="29108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Neural networks</a:t>
            </a:r>
          </a:p>
        </p:txBody>
      </p:sp>
      <p:sp>
        <p:nvSpPr>
          <p:cNvPr id="5" name="Oval 4">
            <a:extLst>
              <a:ext uri="{FF2B5EF4-FFF2-40B4-BE49-F238E27FC236}">
                <a16:creationId xmlns:a16="http://schemas.microsoft.com/office/drawing/2014/main" id="{5FAF25B6-6F61-4C44-896E-6227D33445F5}"/>
              </a:ext>
            </a:extLst>
          </p:cNvPr>
          <p:cNvSpPr/>
          <p:nvPr/>
        </p:nvSpPr>
        <p:spPr>
          <a:xfrm>
            <a:off x="5209040" y="2446450"/>
            <a:ext cx="3124200" cy="2545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Tree>
    <p:extLst>
      <p:ext uri="{BB962C8B-B14F-4D97-AF65-F5344CB8AC3E}">
        <p14:creationId xmlns:p14="http://schemas.microsoft.com/office/powerpoint/2010/main" val="2852985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DB8011-011E-47E1-9F65-4537491FC84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3507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C31743-F5FA-4A80-82A2-59C6DBF863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3644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14E761-2E24-4955-B45A-6D8B7C1AC44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61851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C59B-BD68-449D-A194-1F4F2B0E632E}"/>
              </a:ext>
            </a:extLst>
          </p:cNvPr>
          <p:cNvSpPr>
            <a:spLocks noGrp="1"/>
          </p:cNvSpPr>
          <p:nvPr>
            <p:ph type="title"/>
          </p:nvPr>
        </p:nvSpPr>
        <p:spPr/>
        <p:txBody>
          <a:bodyPr/>
          <a:lstStyle/>
          <a:p>
            <a:r>
              <a:rPr lang="en-US" dirty="0"/>
              <a:t>Deep learning applications</a:t>
            </a:r>
          </a:p>
        </p:txBody>
      </p:sp>
      <p:sp>
        <p:nvSpPr>
          <p:cNvPr id="3" name="Content Placeholder 2">
            <a:extLst>
              <a:ext uri="{FF2B5EF4-FFF2-40B4-BE49-F238E27FC236}">
                <a16:creationId xmlns:a16="http://schemas.microsoft.com/office/drawing/2014/main" id="{E0AA2895-D1C1-4C66-B138-10FAA313E2D3}"/>
              </a:ext>
            </a:extLst>
          </p:cNvPr>
          <p:cNvSpPr>
            <a:spLocks noGrp="1"/>
          </p:cNvSpPr>
          <p:nvPr>
            <p:ph sz="quarter" idx="13"/>
          </p:nvPr>
        </p:nvSpPr>
        <p:spPr>
          <a:xfrm>
            <a:off x="685800" y="1648047"/>
            <a:ext cx="10394707" cy="3965943"/>
          </a:xfrm>
        </p:spPr>
        <p:txBody>
          <a:bodyPr>
            <a:normAutofit fontScale="77500" lnSpcReduction="20000"/>
          </a:bodyPr>
          <a:lstStyle/>
          <a:p>
            <a:r>
              <a:rPr lang="en-US" dirty="0"/>
              <a:t>  Image </a:t>
            </a:r>
            <a:br>
              <a:rPr lang="en-US" dirty="0"/>
            </a:br>
            <a:br>
              <a:rPr lang="en-US" dirty="0"/>
            </a:br>
            <a:r>
              <a:rPr lang="en-US" dirty="0"/>
              <a:t>    Classification: </a:t>
            </a:r>
            <a:br>
              <a:rPr lang="en-US" dirty="0"/>
            </a:br>
            <a:r>
              <a:rPr lang="en-US" dirty="0"/>
              <a:t>    image to object class </a:t>
            </a:r>
            <a:br>
              <a:rPr lang="en-US" dirty="0"/>
            </a:br>
            <a:r>
              <a:rPr lang="en-US" dirty="0"/>
              <a:t>    Recognition: same as classification (except for faces)   </a:t>
            </a:r>
            <a:br>
              <a:rPr lang="en-US" dirty="0"/>
            </a:br>
            <a:r>
              <a:rPr lang="en-US" dirty="0"/>
              <a:t>    Detection: assigning bounding boxes to objects   </a:t>
            </a:r>
            <a:br>
              <a:rPr lang="en-US" dirty="0"/>
            </a:br>
            <a:r>
              <a:rPr lang="en-US" dirty="0"/>
              <a:t>    Segmentation: assigning object class to every pixel </a:t>
            </a:r>
          </a:p>
          <a:p>
            <a:endParaRPr lang="en-US" dirty="0"/>
          </a:p>
          <a:p>
            <a:r>
              <a:rPr lang="en-US" dirty="0"/>
              <a:t> Speech &amp; Language  </a:t>
            </a:r>
            <a:br>
              <a:rPr lang="en-US" dirty="0"/>
            </a:br>
            <a:br>
              <a:rPr lang="en-US" dirty="0"/>
            </a:br>
            <a:r>
              <a:rPr lang="en-US" dirty="0"/>
              <a:t> Speech Recognition: audio to text </a:t>
            </a:r>
            <a:br>
              <a:rPr lang="en-US" dirty="0"/>
            </a:br>
            <a:r>
              <a:rPr lang="en-US" dirty="0"/>
              <a:t> Translation</a:t>
            </a:r>
            <a:br>
              <a:rPr lang="en-US" dirty="0"/>
            </a:br>
            <a:r>
              <a:rPr lang="en-US" dirty="0"/>
              <a:t> Natural Language Processing: text to meaning</a:t>
            </a:r>
            <a:br>
              <a:rPr lang="en-US" dirty="0"/>
            </a:br>
            <a:r>
              <a:rPr lang="en-US" dirty="0"/>
              <a:t> Audio Generation: text to audio </a:t>
            </a:r>
          </a:p>
        </p:txBody>
      </p:sp>
    </p:spTree>
    <p:extLst>
      <p:ext uri="{BB962C8B-B14F-4D97-AF65-F5344CB8AC3E}">
        <p14:creationId xmlns:p14="http://schemas.microsoft.com/office/powerpoint/2010/main" val="3525602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C59B-BD68-449D-A194-1F4F2B0E632E}"/>
              </a:ext>
            </a:extLst>
          </p:cNvPr>
          <p:cNvSpPr>
            <a:spLocks noGrp="1"/>
          </p:cNvSpPr>
          <p:nvPr>
            <p:ph type="title"/>
          </p:nvPr>
        </p:nvSpPr>
        <p:spPr/>
        <p:txBody>
          <a:bodyPr/>
          <a:lstStyle/>
          <a:p>
            <a:r>
              <a:rPr lang="en-US" dirty="0"/>
              <a:t>Deep learning applications</a:t>
            </a:r>
          </a:p>
        </p:txBody>
      </p:sp>
      <p:sp>
        <p:nvSpPr>
          <p:cNvPr id="3" name="Content Placeholder 2">
            <a:extLst>
              <a:ext uri="{FF2B5EF4-FFF2-40B4-BE49-F238E27FC236}">
                <a16:creationId xmlns:a16="http://schemas.microsoft.com/office/drawing/2014/main" id="{E0AA2895-D1C1-4C66-B138-10FAA313E2D3}"/>
              </a:ext>
            </a:extLst>
          </p:cNvPr>
          <p:cNvSpPr>
            <a:spLocks noGrp="1"/>
          </p:cNvSpPr>
          <p:nvPr>
            <p:ph sz="quarter" idx="13"/>
          </p:nvPr>
        </p:nvSpPr>
        <p:spPr/>
        <p:txBody>
          <a:bodyPr/>
          <a:lstStyle/>
          <a:p>
            <a:r>
              <a:rPr lang="en-US" dirty="0"/>
              <a:t> Medical (Cancer Detection, Pre-Natal, MRI scans) </a:t>
            </a:r>
          </a:p>
          <a:p>
            <a:r>
              <a:rPr lang="en-US" dirty="0"/>
              <a:t>Finance (Trading, Energy Forecasting, Risk) </a:t>
            </a:r>
          </a:p>
          <a:p>
            <a:r>
              <a:rPr lang="en-US" dirty="0"/>
              <a:t> Infrastructure (Structure Safety and Traffic, self-diving cars, street view) </a:t>
            </a:r>
          </a:p>
          <a:p>
            <a:r>
              <a:rPr lang="en-US" dirty="0"/>
              <a:t>Weather Forecasting and Event Detection </a:t>
            </a:r>
          </a:p>
        </p:txBody>
      </p:sp>
    </p:spTree>
    <p:extLst>
      <p:ext uri="{BB962C8B-B14F-4D97-AF65-F5344CB8AC3E}">
        <p14:creationId xmlns:p14="http://schemas.microsoft.com/office/powerpoint/2010/main" val="59928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2376F-8B62-407A-8E08-1904201E537A}"/>
              </a:ext>
            </a:extLst>
          </p:cNvPr>
          <p:cNvSpPr>
            <a:spLocks noGrp="1"/>
          </p:cNvSpPr>
          <p:nvPr>
            <p:ph type="title"/>
          </p:nvPr>
        </p:nvSpPr>
        <p:spPr/>
        <p:txBody>
          <a:bodyPr/>
          <a:lstStyle/>
          <a:p>
            <a:r>
              <a:rPr lang="en-US" dirty="0"/>
              <a:t>Artificial Intelligence</a:t>
            </a:r>
          </a:p>
        </p:txBody>
      </p:sp>
      <p:sp>
        <p:nvSpPr>
          <p:cNvPr id="3" name="Content Placeholder 2">
            <a:extLst>
              <a:ext uri="{FF2B5EF4-FFF2-40B4-BE49-F238E27FC236}">
                <a16:creationId xmlns:a16="http://schemas.microsoft.com/office/drawing/2014/main" id="{2A7B984D-017B-4A52-8177-9D0787A513FB}"/>
              </a:ext>
            </a:extLst>
          </p:cNvPr>
          <p:cNvSpPr>
            <a:spLocks noGrp="1"/>
          </p:cNvSpPr>
          <p:nvPr>
            <p:ph sz="quarter" idx="13"/>
          </p:nvPr>
        </p:nvSpPr>
        <p:spPr/>
        <p:txBody>
          <a:bodyPr/>
          <a:lstStyle/>
          <a:p>
            <a:r>
              <a:rPr lang="en-US" dirty="0"/>
              <a:t>“The science and engineering of creating intelligent machines”         </a:t>
            </a:r>
            <a:br>
              <a:rPr lang="en-US" dirty="0"/>
            </a:br>
            <a:r>
              <a:rPr lang="en-US" dirty="0"/>
              <a:t>    - John McCarthy, 1956</a:t>
            </a:r>
          </a:p>
        </p:txBody>
      </p:sp>
    </p:spTree>
    <p:extLst>
      <p:ext uri="{BB962C8B-B14F-4D97-AF65-F5344CB8AC3E}">
        <p14:creationId xmlns:p14="http://schemas.microsoft.com/office/powerpoint/2010/main" val="23612864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3DB6-975E-4BC2-A99B-B3E073938010}"/>
              </a:ext>
            </a:extLst>
          </p:cNvPr>
          <p:cNvSpPr>
            <a:spLocks noGrp="1"/>
          </p:cNvSpPr>
          <p:nvPr>
            <p:ph type="title"/>
          </p:nvPr>
        </p:nvSpPr>
        <p:spPr/>
        <p:txBody>
          <a:bodyPr/>
          <a:lstStyle/>
          <a:p>
            <a:r>
              <a:rPr lang="en-US" dirty="0"/>
              <a:t>Historical perspective – 3 waves</a:t>
            </a:r>
          </a:p>
        </p:txBody>
      </p:sp>
      <p:sp>
        <p:nvSpPr>
          <p:cNvPr id="3" name="Content Placeholder 2">
            <a:extLst>
              <a:ext uri="{FF2B5EF4-FFF2-40B4-BE49-F238E27FC236}">
                <a16:creationId xmlns:a16="http://schemas.microsoft.com/office/drawing/2014/main" id="{5D480147-FD26-43FC-8CD5-94AEA461A6E0}"/>
              </a:ext>
            </a:extLst>
          </p:cNvPr>
          <p:cNvSpPr>
            <a:spLocks noGrp="1"/>
          </p:cNvSpPr>
          <p:nvPr>
            <p:ph sz="quarter" idx="13"/>
          </p:nvPr>
        </p:nvSpPr>
        <p:spPr/>
        <p:txBody>
          <a:bodyPr/>
          <a:lstStyle/>
          <a:p>
            <a:r>
              <a:rPr lang="en-US" dirty="0"/>
              <a:t>1</a:t>
            </a:r>
            <a:r>
              <a:rPr lang="en-US" baseline="30000" dirty="0"/>
              <a:t>st</a:t>
            </a:r>
            <a:r>
              <a:rPr lang="en-US" dirty="0"/>
              <a:t> wave:  cybernetics in the 1940s–1960s</a:t>
            </a:r>
          </a:p>
          <a:p>
            <a:r>
              <a:rPr lang="en-US" dirty="0"/>
              <a:t>2</a:t>
            </a:r>
            <a:r>
              <a:rPr lang="en-US" baseline="30000" dirty="0"/>
              <a:t>nd </a:t>
            </a:r>
            <a:r>
              <a:rPr lang="en-US" dirty="0"/>
              <a:t>wave: connectionism in the 1980s–1990s</a:t>
            </a:r>
          </a:p>
          <a:p>
            <a:r>
              <a:rPr lang="en-US" dirty="0"/>
              <a:t>3</a:t>
            </a:r>
            <a:r>
              <a:rPr lang="en-US" baseline="30000" dirty="0"/>
              <a:t>rd</a:t>
            </a:r>
            <a:r>
              <a:rPr lang="en-US" dirty="0"/>
              <a:t>  wave: deep learning beginning in 2006-present</a:t>
            </a:r>
          </a:p>
          <a:p>
            <a:endParaRPr lang="en-US" dirty="0"/>
          </a:p>
        </p:txBody>
      </p:sp>
    </p:spTree>
    <p:extLst>
      <p:ext uri="{BB962C8B-B14F-4D97-AF65-F5344CB8AC3E}">
        <p14:creationId xmlns:p14="http://schemas.microsoft.com/office/powerpoint/2010/main" val="3533075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3DB6-975E-4BC2-A99B-B3E073938010}"/>
              </a:ext>
            </a:extLst>
          </p:cNvPr>
          <p:cNvSpPr>
            <a:spLocks noGrp="1"/>
          </p:cNvSpPr>
          <p:nvPr>
            <p:ph type="title"/>
          </p:nvPr>
        </p:nvSpPr>
        <p:spPr/>
        <p:txBody>
          <a:bodyPr>
            <a:normAutofit fontScale="90000"/>
          </a:bodyPr>
          <a:lstStyle/>
          <a:p>
            <a:br>
              <a:rPr lang="en-US" dirty="0"/>
            </a:br>
            <a:r>
              <a:rPr lang="en-US" dirty="0"/>
              <a:t>cybernetics (1940s–1960)</a:t>
            </a:r>
            <a:br>
              <a:rPr lang="en-US" dirty="0"/>
            </a:br>
            <a:endParaRPr lang="en-US" dirty="0"/>
          </a:p>
        </p:txBody>
      </p:sp>
      <p:sp>
        <p:nvSpPr>
          <p:cNvPr id="3" name="Content Placeholder 2">
            <a:extLst>
              <a:ext uri="{FF2B5EF4-FFF2-40B4-BE49-F238E27FC236}">
                <a16:creationId xmlns:a16="http://schemas.microsoft.com/office/drawing/2014/main" id="{5D480147-FD26-43FC-8CD5-94AEA461A6E0}"/>
              </a:ext>
            </a:extLst>
          </p:cNvPr>
          <p:cNvSpPr>
            <a:spLocks noGrp="1"/>
          </p:cNvSpPr>
          <p:nvPr>
            <p:ph sz="quarter" idx="13"/>
          </p:nvPr>
        </p:nvSpPr>
        <p:spPr/>
        <p:txBody>
          <a:bodyPr/>
          <a:lstStyle/>
          <a:p>
            <a:r>
              <a:rPr lang="en-US" dirty="0"/>
              <a:t> biological learning (McCulloch and Pitts neuron 1943, Hebb 1949 ) </a:t>
            </a:r>
          </a:p>
          <a:p>
            <a:r>
              <a:rPr lang="en-US" dirty="0"/>
              <a:t> implementations of the perceptron (Rosenblatt 1958 ) allowing the training of a single neuron.</a:t>
            </a:r>
          </a:p>
          <a:p>
            <a:r>
              <a:rPr lang="en-US" dirty="0"/>
              <a:t>adaptive linear element (ADALINE) (</a:t>
            </a:r>
            <a:r>
              <a:rPr lang="en-US" dirty="0" err="1"/>
              <a:t>Widrow</a:t>
            </a:r>
            <a:r>
              <a:rPr lang="en-US" dirty="0"/>
              <a:t> and Hoff 1960)</a:t>
            </a:r>
          </a:p>
          <a:p>
            <a:r>
              <a:rPr lang="en-US" dirty="0"/>
              <a:t>Critics who observed ﬂaws in the above linear models (Minsky and </a:t>
            </a:r>
            <a:r>
              <a:rPr lang="en-US" dirty="0" err="1"/>
              <a:t>Papert</a:t>
            </a:r>
            <a:r>
              <a:rPr lang="en-US" dirty="0"/>
              <a:t>, 1969)</a:t>
            </a:r>
          </a:p>
        </p:txBody>
      </p:sp>
    </p:spTree>
    <p:extLst>
      <p:ext uri="{BB962C8B-B14F-4D97-AF65-F5344CB8AC3E}">
        <p14:creationId xmlns:p14="http://schemas.microsoft.com/office/powerpoint/2010/main" val="250362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3DB6-975E-4BC2-A99B-B3E073938010}"/>
              </a:ext>
            </a:extLst>
          </p:cNvPr>
          <p:cNvSpPr>
            <a:spLocks noGrp="1"/>
          </p:cNvSpPr>
          <p:nvPr>
            <p:ph type="title"/>
          </p:nvPr>
        </p:nvSpPr>
        <p:spPr>
          <a:xfrm>
            <a:off x="685801" y="1058779"/>
            <a:ext cx="10396882" cy="778986"/>
          </a:xfrm>
        </p:spPr>
        <p:txBody>
          <a:bodyPr>
            <a:normAutofit fontScale="90000"/>
          </a:bodyPr>
          <a:lstStyle/>
          <a:p>
            <a:br>
              <a:rPr lang="en-US" dirty="0"/>
            </a:br>
            <a:r>
              <a:rPr lang="en-US" dirty="0"/>
              <a:t>connectionism (1980s–1990s)</a:t>
            </a:r>
            <a:br>
              <a:rPr lang="en-US" dirty="0"/>
            </a:br>
            <a:endParaRPr lang="en-US" dirty="0"/>
          </a:p>
        </p:txBody>
      </p:sp>
      <p:sp>
        <p:nvSpPr>
          <p:cNvPr id="3" name="Content Placeholder 2">
            <a:extLst>
              <a:ext uri="{FF2B5EF4-FFF2-40B4-BE49-F238E27FC236}">
                <a16:creationId xmlns:a16="http://schemas.microsoft.com/office/drawing/2014/main" id="{5D480147-FD26-43FC-8CD5-94AEA461A6E0}"/>
              </a:ext>
            </a:extLst>
          </p:cNvPr>
          <p:cNvSpPr>
            <a:spLocks noGrp="1"/>
          </p:cNvSpPr>
          <p:nvPr>
            <p:ph sz="quarter" idx="13"/>
          </p:nvPr>
        </p:nvSpPr>
        <p:spPr/>
        <p:txBody>
          <a:bodyPr/>
          <a:lstStyle/>
          <a:p>
            <a:r>
              <a:rPr lang="en-US" dirty="0"/>
              <a:t> back-propagation algorithm to train a neural network with one or two hidden layers (</a:t>
            </a:r>
            <a:r>
              <a:rPr lang="en-US" dirty="0" err="1"/>
              <a:t>Rumelhart</a:t>
            </a:r>
            <a:r>
              <a:rPr lang="en-US" dirty="0"/>
              <a:t> 1986, </a:t>
            </a:r>
            <a:r>
              <a:rPr lang="en-US" dirty="0" err="1"/>
              <a:t>LeCun</a:t>
            </a:r>
            <a:r>
              <a:rPr lang="en-US" dirty="0"/>
              <a:t>, 1987 )</a:t>
            </a:r>
          </a:p>
          <a:p>
            <a:r>
              <a:rPr lang="en-US" dirty="0"/>
              <a:t>a large number of simple computational units can achieve intelligent behavior when networked together</a:t>
            </a:r>
          </a:p>
          <a:p>
            <a:r>
              <a:rPr lang="en-US" dirty="0"/>
              <a:t>unreasonable expectations in 1990s, investors were disappointed.</a:t>
            </a:r>
          </a:p>
        </p:txBody>
      </p:sp>
    </p:spTree>
    <p:extLst>
      <p:ext uri="{BB962C8B-B14F-4D97-AF65-F5344CB8AC3E}">
        <p14:creationId xmlns:p14="http://schemas.microsoft.com/office/powerpoint/2010/main" val="1552207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3DB6-975E-4BC2-A99B-B3E073938010}"/>
              </a:ext>
            </a:extLst>
          </p:cNvPr>
          <p:cNvSpPr>
            <a:spLocks noGrp="1"/>
          </p:cNvSpPr>
          <p:nvPr>
            <p:ph type="title"/>
          </p:nvPr>
        </p:nvSpPr>
        <p:spPr/>
        <p:txBody>
          <a:bodyPr>
            <a:normAutofit fontScale="90000"/>
          </a:bodyPr>
          <a:lstStyle/>
          <a:p>
            <a:r>
              <a:rPr lang="en-US" dirty="0"/>
              <a:t>deep learning beginning (2006-today)</a:t>
            </a:r>
          </a:p>
        </p:txBody>
      </p:sp>
      <p:sp>
        <p:nvSpPr>
          <p:cNvPr id="3" name="Content Placeholder 2">
            <a:extLst>
              <a:ext uri="{FF2B5EF4-FFF2-40B4-BE49-F238E27FC236}">
                <a16:creationId xmlns:a16="http://schemas.microsoft.com/office/drawing/2014/main" id="{5D480147-FD26-43FC-8CD5-94AEA461A6E0}"/>
              </a:ext>
            </a:extLst>
          </p:cNvPr>
          <p:cNvSpPr>
            <a:spLocks noGrp="1"/>
          </p:cNvSpPr>
          <p:nvPr>
            <p:ph sz="quarter" idx="13"/>
          </p:nvPr>
        </p:nvSpPr>
        <p:spPr/>
        <p:txBody>
          <a:bodyPr/>
          <a:lstStyle/>
          <a:p>
            <a:r>
              <a:rPr lang="en-US" dirty="0"/>
              <a:t>The Canadian Institute for Advanced Research (CIFAR) helped to keep neural networks research alive</a:t>
            </a:r>
          </a:p>
          <a:p>
            <a:r>
              <a:rPr lang="en-US" dirty="0" err="1"/>
              <a:t>INITIAtors</a:t>
            </a:r>
            <a:r>
              <a:rPr lang="en-US" dirty="0"/>
              <a:t> of the deep learning current: </a:t>
            </a:r>
            <a:br>
              <a:rPr lang="en-US" dirty="0"/>
            </a:br>
            <a:r>
              <a:rPr lang="en-US" dirty="0"/>
              <a:t>        Geoffrey Hinton (University of Toronto)</a:t>
            </a:r>
            <a:br>
              <a:rPr lang="en-US" dirty="0"/>
            </a:br>
            <a:r>
              <a:rPr lang="en-US" dirty="0"/>
              <a:t>        </a:t>
            </a:r>
            <a:r>
              <a:rPr lang="en-US" dirty="0" err="1"/>
              <a:t>Yoshua</a:t>
            </a:r>
            <a:r>
              <a:rPr lang="en-US" dirty="0"/>
              <a:t> </a:t>
            </a:r>
            <a:r>
              <a:rPr lang="en-US" dirty="0" err="1"/>
              <a:t>Bengio</a:t>
            </a:r>
            <a:r>
              <a:rPr lang="en-US" dirty="0"/>
              <a:t> (University of Montreal)</a:t>
            </a:r>
            <a:br>
              <a:rPr lang="en-US" dirty="0"/>
            </a:br>
            <a:r>
              <a:rPr lang="en-US" dirty="0"/>
              <a:t>        Yann </a:t>
            </a:r>
            <a:r>
              <a:rPr lang="en-US" dirty="0" err="1"/>
              <a:t>LeCun</a:t>
            </a:r>
            <a:r>
              <a:rPr lang="en-US" dirty="0"/>
              <a:t> (New York University).</a:t>
            </a:r>
          </a:p>
          <a:p>
            <a:r>
              <a:rPr lang="en-US" dirty="0"/>
              <a:t>deep neural networks outperformed competing AI systems based on other machine learning technologies.</a:t>
            </a:r>
          </a:p>
        </p:txBody>
      </p:sp>
    </p:spTree>
    <p:extLst>
      <p:ext uri="{BB962C8B-B14F-4D97-AF65-F5344CB8AC3E}">
        <p14:creationId xmlns:p14="http://schemas.microsoft.com/office/powerpoint/2010/main" val="3140998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9B868-1C76-457C-8925-8D83AFD996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3387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E3FC93-2C5E-4EAF-B4FF-C998CFE4FA6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3860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3DB6-975E-4BC2-A99B-B3E073938010}"/>
              </a:ext>
            </a:extLst>
          </p:cNvPr>
          <p:cNvSpPr>
            <a:spLocks noGrp="1"/>
          </p:cNvSpPr>
          <p:nvPr>
            <p:ph type="title"/>
          </p:nvPr>
        </p:nvSpPr>
        <p:spPr/>
        <p:txBody>
          <a:bodyPr>
            <a:normAutofit fontScale="90000"/>
          </a:bodyPr>
          <a:lstStyle/>
          <a:p>
            <a:r>
              <a:rPr lang="en-US" dirty="0"/>
              <a:t>deep learning beginning (2006-today)</a:t>
            </a:r>
          </a:p>
        </p:txBody>
      </p:sp>
      <p:sp>
        <p:nvSpPr>
          <p:cNvPr id="3" name="Content Placeholder 2">
            <a:extLst>
              <a:ext uri="{FF2B5EF4-FFF2-40B4-BE49-F238E27FC236}">
                <a16:creationId xmlns:a16="http://schemas.microsoft.com/office/drawing/2014/main" id="{5D480147-FD26-43FC-8CD5-94AEA461A6E0}"/>
              </a:ext>
            </a:extLst>
          </p:cNvPr>
          <p:cNvSpPr>
            <a:spLocks noGrp="1"/>
          </p:cNvSpPr>
          <p:nvPr>
            <p:ph sz="quarter" idx="13"/>
          </p:nvPr>
        </p:nvSpPr>
        <p:spPr>
          <a:xfrm>
            <a:off x="276447" y="2063396"/>
            <a:ext cx="11185451" cy="3311189"/>
          </a:xfrm>
        </p:spPr>
        <p:txBody>
          <a:bodyPr/>
          <a:lstStyle/>
          <a:p>
            <a:r>
              <a:rPr lang="en-US" dirty="0"/>
              <a:t>Tech giants (Google, Microsoft, Facebook, IBM, Baidu, Apple, Adobe, Netﬂix, NVIDIA, and NEC) joined the movement</a:t>
            </a:r>
          </a:p>
          <a:p>
            <a:r>
              <a:rPr lang="en-US" dirty="0"/>
              <a:t>applications of deep learning are highly proﬁtable</a:t>
            </a:r>
          </a:p>
          <a:p>
            <a:r>
              <a:rPr lang="en-US" dirty="0"/>
              <a:t>Not a single business will remain unaffected in the future</a:t>
            </a:r>
          </a:p>
        </p:txBody>
      </p:sp>
    </p:spTree>
    <p:extLst>
      <p:ext uri="{BB962C8B-B14F-4D97-AF65-F5344CB8AC3E}">
        <p14:creationId xmlns:p14="http://schemas.microsoft.com/office/powerpoint/2010/main" val="9572721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E595-37EC-473A-9D2D-CD5255DA9C14}"/>
              </a:ext>
            </a:extLst>
          </p:cNvPr>
          <p:cNvSpPr>
            <a:spLocks noGrp="1"/>
          </p:cNvSpPr>
          <p:nvPr>
            <p:ph type="title"/>
          </p:nvPr>
        </p:nvSpPr>
        <p:spPr/>
        <p:txBody>
          <a:bodyPr/>
          <a:lstStyle/>
          <a:p>
            <a:r>
              <a:rPr lang="en-US" dirty="0"/>
              <a:t>Paradigm change</a:t>
            </a:r>
          </a:p>
        </p:txBody>
      </p:sp>
      <p:sp>
        <p:nvSpPr>
          <p:cNvPr id="3" name="Content Placeholder 2">
            <a:extLst>
              <a:ext uri="{FF2B5EF4-FFF2-40B4-BE49-F238E27FC236}">
                <a16:creationId xmlns:a16="http://schemas.microsoft.com/office/drawing/2014/main" id="{666DD124-2171-4062-B00E-FF950F78F8C9}"/>
              </a:ext>
            </a:extLst>
          </p:cNvPr>
          <p:cNvSpPr>
            <a:spLocks noGrp="1"/>
          </p:cNvSpPr>
          <p:nvPr>
            <p:ph sz="quarter" idx="13"/>
          </p:nvPr>
        </p:nvSpPr>
        <p:spPr/>
        <p:txBody>
          <a:bodyPr/>
          <a:lstStyle/>
          <a:p>
            <a:r>
              <a:rPr lang="en-US" dirty="0"/>
              <a:t>Old: the rules are provided ahead of time by the programmer (computer defeats Garry Kasparov in 1997 )</a:t>
            </a:r>
          </a:p>
          <a:p>
            <a:r>
              <a:rPr lang="en-US" dirty="0"/>
              <a:t>New: the network learns by itself from Given training data sets – but how?</a:t>
            </a:r>
          </a:p>
        </p:txBody>
      </p:sp>
    </p:spTree>
    <p:extLst>
      <p:ext uri="{BB962C8B-B14F-4D97-AF65-F5344CB8AC3E}">
        <p14:creationId xmlns:p14="http://schemas.microsoft.com/office/powerpoint/2010/main" val="1303211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E595-37EC-473A-9D2D-CD5255DA9C14}"/>
              </a:ext>
            </a:extLst>
          </p:cNvPr>
          <p:cNvSpPr>
            <a:spLocks noGrp="1"/>
          </p:cNvSpPr>
          <p:nvPr>
            <p:ph type="title"/>
          </p:nvPr>
        </p:nvSpPr>
        <p:spPr/>
        <p:txBody>
          <a:bodyPr/>
          <a:lstStyle/>
          <a:p>
            <a:r>
              <a:rPr lang="en-US" dirty="0"/>
              <a:t>Recipe for the New paradigm</a:t>
            </a:r>
          </a:p>
        </p:txBody>
      </p:sp>
      <p:sp>
        <p:nvSpPr>
          <p:cNvPr id="3" name="Content Placeholder 2">
            <a:extLst>
              <a:ext uri="{FF2B5EF4-FFF2-40B4-BE49-F238E27FC236}">
                <a16:creationId xmlns:a16="http://schemas.microsoft.com/office/drawing/2014/main" id="{666DD124-2171-4062-B00E-FF950F78F8C9}"/>
              </a:ext>
            </a:extLst>
          </p:cNvPr>
          <p:cNvSpPr>
            <a:spLocks noGrp="1"/>
          </p:cNvSpPr>
          <p:nvPr>
            <p:ph sz="quarter" idx="13"/>
          </p:nvPr>
        </p:nvSpPr>
        <p:spPr/>
        <p:txBody>
          <a:bodyPr>
            <a:normAutofit/>
          </a:bodyPr>
          <a:lstStyle/>
          <a:p>
            <a:r>
              <a:rPr lang="en-US" dirty="0"/>
              <a:t>Training Data sets    (pictures, sounds, letters, characters, etc. with labels)</a:t>
            </a:r>
          </a:p>
          <a:p>
            <a:r>
              <a:rPr lang="en-US" dirty="0"/>
              <a:t>NN model (feed forward, autoencoder, Hopfield Network, Boltzmann machine, etc.)</a:t>
            </a:r>
          </a:p>
          <a:p>
            <a:r>
              <a:rPr lang="en-US" dirty="0"/>
              <a:t>Cost (error) function – to be minimized w.r.t. the synaptic weights</a:t>
            </a:r>
          </a:p>
          <a:p>
            <a:r>
              <a:rPr lang="en-US" dirty="0"/>
              <a:t>Optimization procedure (gradient descent, annealing, hessian method, etc.)</a:t>
            </a:r>
          </a:p>
          <a:p>
            <a:endParaRPr lang="en-US" dirty="0"/>
          </a:p>
          <a:p>
            <a:endParaRPr lang="en-US" dirty="0"/>
          </a:p>
        </p:txBody>
      </p:sp>
    </p:spTree>
    <p:extLst>
      <p:ext uri="{BB962C8B-B14F-4D97-AF65-F5344CB8AC3E}">
        <p14:creationId xmlns:p14="http://schemas.microsoft.com/office/powerpoint/2010/main" val="3298855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E595-37EC-473A-9D2D-CD5255DA9C14}"/>
              </a:ext>
            </a:extLst>
          </p:cNvPr>
          <p:cNvSpPr>
            <a:spLocks noGrp="1"/>
          </p:cNvSpPr>
          <p:nvPr>
            <p:ph type="title"/>
          </p:nvPr>
        </p:nvSpPr>
        <p:spPr/>
        <p:txBody>
          <a:bodyPr/>
          <a:lstStyle/>
          <a:p>
            <a:r>
              <a:rPr lang="en-US" dirty="0"/>
              <a:t>Training Data sets</a:t>
            </a:r>
          </a:p>
        </p:txBody>
      </p:sp>
      <p:sp>
        <p:nvSpPr>
          <p:cNvPr id="3" name="Content Placeholder 2">
            <a:extLst>
              <a:ext uri="{FF2B5EF4-FFF2-40B4-BE49-F238E27FC236}">
                <a16:creationId xmlns:a16="http://schemas.microsoft.com/office/drawing/2014/main" id="{666DD124-2171-4062-B00E-FF950F78F8C9}"/>
              </a:ext>
            </a:extLst>
          </p:cNvPr>
          <p:cNvSpPr>
            <a:spLocks noGrp="1"/>
          </p:cNvSpPr>
          <p:nvPr>
            <p:ph sz="quarter" idx="13"/>
          </p:nvPr>
        </p:nvSpPr>
        <p:spPr>
          <a:xfrm>
            <a:off x="685801" y="2063396"/>
            <a:ext cx="5852160" cy="3311189"/>
          </a:xfrm>
        </p:spPr>
        <p:txBody>
          <a:bodyPr>
            <a:normAutofit fontScale="92500" lnSpcReduction="20000"/>
          </a:bodyPr>
          <a:lstStyle/>
          <a:p>
            <a:endParaRPr lang="en-US" dirty="0"/>
          </a:p>
          <a:p>
            <a:r>
              <a:rPr lang="en-US" dirty="0"/>
              <a:t>Increased over time until The age of “Big Data”</a:t>
            </a:r>
          </a:p>
          <a:p>
            <a:r>
              <a:rPr lang="en-US" dirty="0"/>
              <a:t>Labelled and unlabeled data (supervised and </a:t>
            </a:r>
            <a:br>
              <a:rPr lang="en-US" dirty="0"/>
            </a:br>
            <a:r>
              <a:rPr lang="en-US" dirty="0"/>
              <a:t>unsupervised learning)</a:t>
            </a:r>
          </a:p>
          <a:p>
            <a:r>
              <a:rPr lang="en-US" dirty="0"/>
              <a:t>The MNIST dataset consists of scans of</a:t>
            </a:r>
            <a:br>
              <a:rPr lang="en-US" dirty="0"/>
            </a:br>
            <a:r>
              <a:rPr lang="en-US" dirty="0"/>
              <a:t> handwritten digits and associated labels</a:t>
            </a:r>
            <a:br>
              <a:rPr lang="en-US" dirty="0"/>
            </a:br>
            <a:r>
              <a:rPr lang="en-US" dirty="0"/>
              <a:t> describing which digit 0–9 is contained in each </a:t>
            </a:r>
            <a:br>
              <a:rPr lang="en-US" dirty="0"/>
            </a:br>
            <a:r>
              <a:rPr lang="en-US" dirty="0"/>
              <a:t> image (</a:t>
            </a:r>
            <a:r>
              <a:rPr lang="en-US" dirty="0" err="1"/>
              <a:t>Lecun</a:t>
            </a:r>
            <a:r>
              <a:rPr lang="en-US" dirty="0"/>
              <a:t> 1998)</a:t>
            </a:r>
          </a:p>
          <a:p>
            <a:r>
              <a:rPr lang="en-US" dirty="0"/>
              <a:t>28x28 pixels, 10 Classes 60,000 Training</a:t>
            </a:r>
          </a:p>
          <a:p>
            <a:endParaRPr lang="en-US" dirty="0"/>
          </a:p>
        </p:txBody>
      </p:sp>
      <p:pic>
        <p:nvPicPr>
          <p:cNvPr id="5" name="Picture 4">
            <a:extLst>
              <a:ext uri="{FF2B5EF4-FFF2-40B4-BE49-F238E27FC236}">
                <a16:creationId xmlns:a16="http://schemas.microsoft.com/office/drawing/2014/main" id="{2B41C72B-7668-4563-8D42-DBFD5AC370D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537960" y="1295400"/>
            <a:ext cx="5074920" cy="4078052"/>
          </a:xfrm>
          <a:prstGeom prst="rect">
            <a:avLst/>
          </a:prstGeom>
        </p:spPr>
      </p:pic>
    </p:spTree>
    <p:extLst>
      <p:ext uri="{BB962C8B-B14F-4D97-AF65-F5344CB8AC3E}">
        <p14:creationId xmlns:p14="http://schemas.microsoft.com/office/powerpoint/2010/main" val="3522657493"/>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8F02-EF90-4B88-8685-C23C8A5549D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7862EB9F-A8C9-4126-A658-2F00DAC4374E}"/>
              </a:ext>
            </a:extLst>
          </p:cNvPr>
          <p:cNvSpPr>
            <a:spLocks noGrp="1"/>
          </p:cNvSpPr>
          <p:nvPr>
            <p:ph sz="quarter" idx="13"/>
          </p:nvPr>
        </p:nvSpPr>
        <p:spPr/>
        <p:txBody>
          <a:bodyPr/>
          <a:lstStyle/>
          <a:p>
            <a:r>
              <a:rPr lang="en-US" dirty="0"/>
              <a:t>“Field of study that gives computers the ability to learn without being explicitly programmed” </a:t>
            </a:r>
            <a:br>
              <a:rPr lang="en-US" dirty="0"/>
            </a:br>
            <a:r>
              <a:rPr lang="en-US" dirty="0"/>
              <a:t>–  Arthur Samuel, 1959 </a:t>
            </a:r>
          </a:p>
          <a:p>
            <a:r>
              <a:rPr lang="en-US" dirty="0"/>
              <a:t>Capacity of extracting patterns from raw data</a:t>
            </a:r>
          </a:p>
        </p:txBody>
      </p:sp>
    </p:spTree>
    <p:extLst>
      <p:ext uri="{BB962C8B-B14F-4D97-AF65-F5344CB8AC3E}">
        <p14:creationId xmlns:p14="http://schemas.microsoft.com/office/powerpoint/2010/main" val="22268037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78218B-5BA7-4BFF-9758-3027693795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2406683"/>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75EDD-53B6-478C-A4D5-865ADA7C81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44633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09118-BAA4-4E7E-9C95-A9E37A12708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9492552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E595-37EC-473A-9D2D-CD5255DA9C14}"/>
              </a:ext>
            </a:extLst>
          </p:cNvPr>
          <p:cNvSpPr>
            <a:spLocks noGrp="1"/>
          </p:cNvSpPr>
          <p:nvPr>
            <p:ph type="title"/>
          </p:nvPr>
        </p:nvSpPr>
        <p:spPr/>
        <p:txBody>
          <a:bodyPr/>
          <a:lstStyle/>
          <a:p>
            <a:r>
              <a:rPr lang="en-US" dirty="0"/>
              <a:t>Training Data sets</a:t>
            </a:r>
          </a:p>
        </p:txBody>
      </p:sp>
      <p:sp>
        <p:nvSpPr>
          <p:cNvPr id="3" name="Content Placeholder 2">
            <a:extLst>
              <a:ext uri="{FF2B5EF4-FFF2-40B4-BE49-F238E27FC236}">
                <a16:creationId xmlns:a16="http://schemas.microsoft.com/office/drawing/2014/main" id="{666DD124-2171-4062-B00E-FF950F78F8C9}"/>
              </a:ext>
            </a:extLst>
          </p:cNvPr>
          <p:cNvSpPr>
            <a:spLocks noGrp="1"/>
          </p:cNvSpPr>
          <p:nvPr>
            <p:ph sz="quarter" idx="13"/>
          </p:nvPr>
        </p:nvSpPr>
        <p:spPr/>
        <p:txBody>
          <a:bodyPr>
            <a:normAutofit fontScale="92500" lnSpcReduction="20000"/>
          </a:bodyPr>
          <a:lstStyle/>
          <a:p>
            <a:r>
              <a:rPr lang="en-US" dirty="0"/>
              <a:t>datasets included the public Street View House Numbers</a:t>
            </a:r>
          </a:p>
          <a:p>
            <a:r>
              <a:rPr lang="en-US" dirty="0"/>
              <a:t>various versions of the ImageNet dataset</a:t>
            </a:r>
          </a:p>
          <a:p>
            <a:r>
              <a:rPr lang="en-US" dirty="0" err="1"/>
              <a:t>Imagent</a:t>
            </a:r>
            <a:r>
              <a:rPr lang="en-US" dirty="0"/>
              <a:t> ~256x256 pixels (color) 1000 Classes 1.3M Training </a:t>
            </a:r>
          </a:p>
          <a:p>
            <a:r>
              <a:rPr lang="en-US" dirty="0"/>
              <a:t>Pascal VOC –  11k images –  Object Detection –  20 classes </a:t>
            </a:r>
          </a:p>
          <a:p>
            <a:r>
              <a:rPr lang="en-US" dirty="0"/>
              <a:t>MS COCO   –  300k images –  Detection, Segmentation –  Recognition in context</a:t>
            </a:r>
          </a:p>
          <a:p>
            <a:r>
              <a:rPr lang="en-US" dirty="0"/>
              <a:t>Google Open Images (~9M images) – https://github.com/openimages/dataset </a:t>
            </a:r>
          </a:p>
          <a:p>
            <a:r>
              <a:rPr lang="en-US" dirty="0"/>
              <a:t> Youtube-8M (8M videos) – https://research.google.com/youtube8m/  </a:t>
            </a:r>
          </a:p>
          <a:p>
            <a:r>
              <a:rPr lang="en-US" dirty="0" err="1"/>
              <a:t>AudioSet</a:t>
            </a:r>
            <a:r>
              <a:rPr lang="en-US" dirty="0"/>
              <a:t> (2M sound clips) – https://research.google.com/audioset/index.html</a:t>
            </a:r>
          </a:p>
        </p:txBody>
      </p:sp>
    </p:spTree>
    <p:extLst>
      <p:ext uri="{BB962C8B-B14F-4D97-AF65-F5344CB8AC3E}">
        <p14:creationId xmlns:p14="http://schemas.microsoft.com/office/powerpoint/2010/main" val="1471814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04AB3C-1A10-4E4F-865C-48620D0CD2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22173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95812-4F61-4523-AC89-872E2BF818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9244454"/>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8C00-4305-42DB-A8C1-54D23C1B8A82}"/>
              </a:ext>
            </a:extLst>
          </p:cNvPr>
          <p:cNvSpPr>
            <a:spLocks noGrp="1"/>
          </p:cNvSpPr>
          <p:nvPr>
            <p:ph type="title"/>
          </p:nvPr>
        </p:nvSpPr>
        <p:spPr/>
        <p:txBody>
          <a:bodyPr/>
          <a:lstStyle/>
          <a:p>
            <a:r>
              <a:rPr lang="en-US" dirty="0"/>
              <a:t>Hardware - from CPU to GPU</a:t>
            </a:r>
          </a:p>
        </p:txBody>
      </p:sp>
      <p:sp>
        <p:nvSpPr>
          <p:cNvPr id="3" name="Content Placeholder 2">
            <a:extLst>
              <a:ext uri="{FF2B5EF4-FFF2-40B4-BE49-F238E27FC236}">
                <a16:creationId xmlns:a16="http://schemas.microsoft.com/office/drawing/2014/main" id="{2580B098-36F9-41CA-85E3-7FE3F2C6833C}"/>
              </a:ext>
            </a:extLst>
          </p:cNvPr>
          <p:cNvSpPr>
            <a:spLocks noGrp="1"/>
          </p:cNvSpPr>
          <p:nvPr>
            <p:ph sz="quarter" idx="13"/>
          </p:nvPr>
        </p:nvSpPr>
        <p:spPr/>
        <p:txBody>
          <a:bodyPr/>
          <a:lstStyle/>
          <a:p>
            <a:r>
              <a:rPr lang="en-US" dirty="0"/>
              <a:t>Intel Knights Landing (2016)</a:t>
            </a:r>
          </a:p>
          <a:p>
            <a:r>
              <a:rPr lang="en-US" dirty="0"/>
              <a:t>Nvidia PASCAL GP100 (2016)</a:t>
            </a:r>
          </a:p>
          <a:p>
            <a:r>
              <a:rPr lang="en-US" dirty="0"/>
              <a:t>Nvidia VOLTA GV100 (2017)</a:t>
            </a:r>
          </a:p>
          <a:p>
            <a:r>
              <a:rPr lang="en-US" dirty="0"/>
              <a:t>Nvidia DGX-1 (2016)</a:t>
            </a:r>
          </a:p>
          <a:p>
            <a:r>
              <a:rPr lang="en-US" dirty="0"/>
              <a:t>Facebook’s Deep Learning Machine</a:t>
            </a:r>
          </a:p>
        </p:txBody>
      </p:sp>
      <p:pic>
        <p:nvPicPr>
          <p:cNvPr id="8" name="Picture 7">
            <a:extLst>
              <a:ext uri="{FF2B5EF4-FFF2-40B4-BE49-F238E27FC236}">
                <a16:creationId xmlns:a16="http://schemas.microsoft.com/office/drawing/2014/main" id="{DF49A3FA-F292-4B53-AE7D-6431B10A940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60720" y="1908809"/>
            <a:ext cx="4114800" cy="3086101"/>
          </a:xfrm>
          <a:prstGeom prst="rect">
            <a:avLst/>
          </a:prstGeom>
        </p:spPr>
      </p:pic>
    </p:spTree>
    <p:extLst>
      <p:ext uri="{BB962C8B-B14F-4D97-AF65-F5344CB8AC3E}">
        <p14:creationId xmlns:p14="http://schemas.microsoft.com/office/powerpoint/2010/main" val="1087763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8C00-4305-42DB-A8C1-54D23C1B8A82}"/>
              </a:ext>
            </a:extLst>
          </p:cNvPr>
          <p:cNvSpPr>
            <a:spLocks noGrp="1"/>
          </p:cNvSpPr>
          <p:nvPr>
            <p:ph type="title"/>
          </p:nvPr>
        </p:nvSpPr>
        <p:spPr>
          <a:xfrm>
            <a:off x="693822" y="92242"/>
            <a:ext cx="10396882" cy="1151965"/>
          </a:xfrm>
        </p:spPr>
        <p:txBody>
          <a:bodyPr/>
          <a:lstStyle/>
          <a:p>
            <a:r>
              <a:rPr lang="en-US" dirty="0"/>
              <a:t>Hardware - from CPU to GPU</a:t>
            </a:r>
          </a:p>
        </p:txBody>
      </p:sp>
      <p:pic>
        <p:nvPicPr>
          <p:cNvPr id="5" name="Content Placeholder 4">
            <a:extLst>
              <a:ext uri="{FF2B5EF4-FFF2-40B4-BE49-F238E27FC236}">
                <a16:creationId xmlns:a16="http://schemas.microsoft.com/office/drawing/2014/main" id="{A8E0B093-7C5E-4DC8-8BA6-8562032BA577}"/>
              </a:ext>
            </a:extLst>
          </p:cNvPr>
          <p:cNvPicPr>
            <a:picLocks noGrp="1" noChangeAspect="1"/>
          </p:cNvPicPr>
          <p:nvPr>
            <p:ph sz="quarter" idx="13"/>
          </p:nvPr>
        </p:nvPicPr>
        <p:blipFill>
          <a:blip r:embed="rId2">
            <a:extLst>
              <a:ext uri="{837473B0-CC2E-450A-ABE3-18F120FF3D39}">
                <a1611:picAttrSrcUrl xmlns:a1611="http://schemas.microsoft.com/office/drawing/2016/11/main" r:id="rId3"/>
              </a:ext>
            </a:extLst>
          </a:blip>
          <a:stretch>
            <a:fillRect/>
          </a:stretch>
        </p:blipFill>
        <p:spPr>
          <a:xfrm>
            <a:off x="2462464" y="1244207"/>
            <a:ext cx="5995736" cy="4316377"/>
          </a:xfrm>
        </p:spPr>
      </p:pic>
    </p:spTree>
    <p:extLst>
      <p:ext uri="{BB962C8B-B14F-4D97-AF65-F5344CB8AC3E}">
        <p14:creationId xmlns:p14="http://schemas.microsoft.com/office/powerpoint/2010/main" val="86509262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30CE8-235B-44A4-A1D1-6E94A4588E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474809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2C18E-C70B-4002-86DB-A773292FAB25}"/>
              </a:ext>
            </a:extLst>
          </p:cNvPr>
          <p:cNvSpPr>
            <a:spLocks noGrp="1"/>
          </p:cNvSpPr>
          <p:nvPr>
            <p:ph type="title"/>
          </p:nvPr>
        </p:nvSpPr>
        <p:spPr>
          <a:xfrm>
            <a:off x="244549" y="393406"/>
            <a:ext cx="10838134" cy="1339701"/>
          </a:xfrm>
        </p:spPr>
        <p:txBody>
          <a:bodyPr>
            <a:normAutofit fontScale="90000"/>
          </a:bodyPr>
          <a:lstStyle/>
          <a:p>
            <a:r>
              <a:rPr lang="en-US" dirty="0"/>
              <a:t>advances in software infrastructure</a:t>
            </a:r>
            <a:br>
              <a:rPr lang="en-US" dirty="0"/>
            </a:br>
            <a:endParaRPr lang="en-US" dirty="0"/>
          </a:p>
        </p:txBody>
      </p:sp>
      <p:sp>
        <p:nvSpPr>
          <p:cNvPr id="3" name="Content Placeholder 2">
            <a:extLst>
              <a:ext uri="{FF2B5EF4-FFF2-40B4-BE49-F238E27FC236}">
                <a16:creationId xmlns:a16="http://schemas.microsoft.com/office/drawing/2014/main" id="{B271059F-15A1-421C-A9BC-535CC2BC3A74}"/>
              </a:ext>
            </a:extLst>
          </p:cNvPr>
          <p:cNvSpPr>
            <a:spLocks noGrp="1"/>
          </p:cNvSpPr>
          <p:nvPr>
            <p:ph sz="quarter" idx="13"/>
          </p:nvPr>
        </p:nvSpPr>
        <p:spPr>
          <a:xfrm>
            <a:off x="685800" y="1733106"/>
            <a:ext cx="10394707" cy="3641479"/>
          </a:xfrm>
        </p:spPr>
        <p:txBody>
          <a:bodyPr>
            <a:normAutofit fontScale="92500" lnSpcReduction="20000"/>
          </a:bodyPr>
          <a:lstStyle/>
          <a:p>
            <a:r>
              <a:rPr lang="en-US" dirty="0" err="1"/>
              <a:t>Theano</a:t>
            </a:r>
            <a:r>
              <a:rPr lang="en-US" dirty="0"/>
              <a:t> (2012)</a:t>
            </a:r>
          </a:p>
          <a:p>
            <a:r>
              <a:rPr lang="en-US" dirty="0"/>
              <a:t>PyLearn2 (2013)</a:t>
            </a:r>
          </a:p>
          <a:p>
            <a:r>
              <a:rPr lang="en-US" dirty="0"/>
              <a:t>Torch (2011)</a:t>
            </a:r>
          </a:p>
          <a:p>
            <a:r>
              <a:rPr lang="en-US" dirty="0" err="1"/>
              <a:t>DistBelief</a:t>
            </a:r>
            <a:r>
              <a:rPr lang="en-US" dirty="0"/>
              <a:t> (2012)</a:t>
            </a:r>
          </a:p>
          <a:p>
            <a:r>
              <a:rPr lang="en-US" dirty="0"/>
              <a:t>Caffe (2013)</a:t>
            </a:r>
          </a:p>
          <a:p>
            <a:r>
              <a:rPr lang="en-US" dirty="0" err="1"/>
              <a:t>MXNet</a:t>
            </a:r>
            <a:r>
              <a:rPr lang="en-US" dirty="0"/>
              <a:t> (2015)</a:t>
            </a:r>
          </a:p>
          <a:p>
            <a:r>
              <a:rPr lang="en-US" dirty="0" err="1"/>
              <a:t>TensorFlow</a:t>
            </a:r>
            <a:r>
              <a:rPr lang="en-US" dirty="0"/>
              <a:t> (2015)</a:t>
            </a:r>
          </a:p>
          <a:p>
            <a:r>
              <a:rPr lang="en-US" dirty="0" err="1"/>
              <a:t>Neuroph</a:t>
            </a:r>
            <a:r>
              <a:rPr lang="en-US" dirty="0"/>
              <a:t> (java neural network </a:t>
            </a:r>
            <a:br>
              <a:rPr lang="en-US" dirty="0"/>
            </a:br>
            <a:r>
              <a:rPr lang="en-US" dirty="0"/>
              <a:t>framework)</a:t>
            </a:r>
          </a:p>
          <a:p>
            <a:endParaRPr lang="en-US" dirty="0"/>
          </a:p>
          <a:p>
            <a:endParaRPr lang="en-US" dirty="0"/>
          </a:p>
        </p:txBody>
      </p:sp>
      <p:pic>
        <p:nvPicPr>
          <p:cNvPr id="5" name="Picture 4">
            <a:extLst>
              <a:ext uri="{FF2B5EF4-FFF2-40B4-BE49-F238E27FC236}">
                <a16:creationId xmlns:a16="http://schemas.microsoft.com/office/drawing/2014/main" id="{6431C6CF-7AC3-450F-80A4-3EB7AD53AB8D}"/>
              </a:ext>
            </a:extLst>
          </p:cNvPr>
          <p:cNvPicPr>
            <a:picLocks noChangeAspect="1"/>
          </p:cNvPicPr>
          <p:nvPr/>
        </p:nvPicPr>
        <p:blipFill>
          <a:blip r:embed="rId2"/>
          <a:stretch>
            <a:fillRect/>
          </a:stretch>
        </p:blipFill>
        <p:spPr>
          <a:xfrm>
            <a:off x="5663616" y="1270478"/>
            <a:ext cx="5691301" cy="3864988"/>
          </a:xfrm>
          <a:prstGeom prst="rect">
            <a:avLst/>
          </a:prstGeom>
        </p:spPr>
      </p:pic>
    </p:spTree>
    <p:extLst>
      <p:ext uri="{BB962C8B-B14F-4D97-AF65-F5344CB8AC3E}">
        <p14:creationId xmlns:p14="http://schemas.microsoft.com/office/powerpoint/2010/main" val="272220633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89FC-4DAD-4E91-8F5A-6F11D54D7CD7}"/>
              </a:ext>
            </a:extLst>
          </p:cNvPr>
          <p:cNvSpPr>
            <a:spLocks noGrp="1"/>
          </p:cNvSpPr>
          <p:nvPr>
            <p:ph type="title"/>
          </p:nvPr>
        </p:nvSpPr>
        <p:spPr/>
        <p:txBody>
          <a:bodyPr/>
          <a:lstStyle/>
          <a:p>
            <a:r>
              <a:rPr lang="en-US" dirty="0"/>
              <a:t>Brain-Inspired AI</a:t>
            </a:r>
          </a:p>
        </p:txBody>
      </p:sp>
      <p:sp>
        <p:nvSpPr>
          <p:cNvPr id="3" name="Content Placeholder 2">
            <a:extLst>
              <a:ext uri="{FF2B5EF4-FFF2-40B4-BE49-F238E27FC236}">
                <a16:creationId xmlns:a16="http://schemas.microsoft.com/office/drawing/2014/main" id="{A1DC1FCC-BD23-4B0D-BE8D-75F4704A51F8}"/>
              </a:ext>
            </a:extLst>
          </p:cNvPr>
          <p:cNvSpPr>
            <a:spLocks noGrp="1"/>
          </p:cNvSpPr>
          <p:nvPr>
            <p:ph sz="quarter" idx="13"/>
          </p:nvPr>
        </p:nvSpPr>
        <p:spPr/>
        <p:txBody>
          <a:bodyPr/>
          <a:lstStyle/>
          <a:p>
            <a:r>
              <a:rPr lang="en-US" dirty="0"/>
              <a:t>An algorithm that takes its basic functionality from our understanding of how the brain operates </a:t>
            </a:r>
          </a:p>
        </p:txBody>
      </p:sp>
    </p:spTree>
    <p:extLst>
      <p:ext uri="{BB962C8B-B14F-4D97-AF65-F5344CB8AC3E}">
        <p14:creationId xmlns:p14="http://schemas.microsoft.com/office/powerpoint/2010/main" val="23798634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706412-C075-4038-B7E5-8CBE76034AE6}"/>
              </a:ext>
            </a:extLst>
          </p:cNvPr>
          <p:cNvPicPr>
            <a:picLocks noChangeAspect="1"/>
          </p:cNvPicPr>
          <p:nvPr/>
        </p:nvPicPr>
        <p:blipFill>
          <a:blip r:embed="rId2"/>
          <a:stretch>
            <a:fillRect/>
          </a:stretch>
        </p:blipFill>
        <p:spPr>
          <a:xfrm>
            <a:off x="-352926" y="-729916"/>
            <a:ext cx="12811625" cy="7980948"/>
          </a:xfrm>
          <a:prstGeom prst="rect">
            <a:avLst/>
          </a:prstGeom>
        </p:spPr>
      </p:pic>
    </p:spTree>
    <p:extLst>
      <p:ext uri="{BB962C8B-B14F-4D97-AF65-F5344CB8AC3E}">
        <p14:creationId xmlns:p14="http://schemas.microsoft.com/office/powerpoint/2010/main" val="389568312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E595-37EC-473A-9D2D-CD5255DA9C14}"/>
              </a:ext>
            </a:extLst>
          </p:cNvPr>
          <p:cNvSpPr>
            <a:spLocks noGrp="1"/>
          </p:cNvSpPr>
          <p:nvPr>
            <p:ph type="title"/>
          </p:nvPr>
        </p:nvSpPr>
        <p:spPr/>
        <p:txBody>
          <a:bodyPr/>
          <a:lstStyle/>
          <a:p>
            <a:r>
              <a:rPr lang="en-US" dirty="0"/>
              <a:t>Recipe for the New paradigm</a:t>
            </a:r>
          </a:p>
        </p:txBody>
      </p:sp>
      <p:sp>
        <p:nvSpPr>
          <p:cNvPr id="3" name="Content Placeholder 2">
            <a:extLst>
              <a:ext uri="{FF2B5EF4-FFF2-40B4-BE49-F238E27FC236}">
                <a16:creationId xmlns:a16="http://schemas.microsoft.com/office/drawing/2014/main" id="{666DD124-2171-4062-B00E-FF950F78F8C9}"/>
              </a:ext>
            </a:extLst>
          </p:cNvPr>
          <p:cNvSpPr>
            <a:spLocks noGrp="1"/>
          </p:cNvSpPr>
          <p:nvPr>
            <p:ph sz="quarter" idx="13"/>
          </p:nvPr>
        </p:nvSpPr>
        <p:spPr/>
        <p:txBody>
          <a:bodyPr>
            <a:normAutofit/>
          </a:bodyPr>
          <a:lstStyle/>
          <a:p>
            <a:r>
              <a:rPr lang="en-US" dirty="0"/>
              <a:t>Training Data sets    (pictures, sounds, letters, characters, etc. with labels)</a:t>
            </a:r>
          </a:p>
          <a:p>
            <a:r>
              <a:rPr lang="en-US" dirty="0">
                <a:solidFill>
                  <a:schemeClr val="accent1">
                    <a:lumMod val="60000"/>
                    <a:lumOff val="40000"/>
                  </a:schemeClr>
                </a:solidFill>
              </a:rPr>
              <a:t>NN model (feed forward, autoencoder, Hopfield Network, Boltzmann machine, etc.)</a:t>
            </a:r>
          </a:p>
          <a:p>
            <a:r>
              <a:rPr lang="en-US" dirty="0"/>
              <a:t>Cost (error) function – to be minimized w.r.t. the synaptic weights</a:t>
            </a:r>
          </a:p>
          <a:p>
            <a:r>
              <a:rPr lang="en-US" dirty="0"/>
              <a:t>Optimization procedure (gradient descent, annealing, hessian method, etc.)</a:t>
            </a:r>
          </a:p>
          <a:p>
            <a:pPr marL="0" indent="0">
              <a:buNone/>
            </a:pPr>
            <a:endParaRPr lang="en-US" dirty="0"/>
          </a:p>
          <a:p>
            <a:endParaRPr lang="en-US" dirty="0"/>
          </a:p>
        </p:txBody>
      </p:sp>
    </p:spTree>
    <p:extLst>
      <p:ext uri="{BB962C8B-B14F-4D97-AF65-F5344CB8AC3E}">
        <p14:creationId xmlns:p14="http://schemas.microsoft.com/office/powerpoint/2010/main" val="9253017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E595-37EC-473A-9D2D-CD5255DA9C14}"/>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666DD124-2171-4062-B00E-FF950F78F8C9}"/>
              </a:ext>
            </a:extLst>
          </p:cNvPr>
          <p:cNvSpPr>
            <a:spLocks noGrp="1"/>
          </p:cNvSpPr>
          <p:nvPr>
            <p:ph sz="quarter" idx="13"/>
          </p:nvPr>
        </p:nvSpPr>
        <p:spPr/>
        <p:txBody>
          <a:bodyPr>
            <a:normAutofit/>
          </a:bodyPr>
          <a:lstStyle/>
          <a:p>
            <a:pPr marL="0" indent="0">
              <a:buNone/>
            </a:pPr>
            <a:r>
              <a:rPr lang="en-US" dirty="0"/>
              <a:t>See link:</a:t>
            </a:r>
          </a:p>
          <a:p>
            <a:pPr marL="0" indent="0">
              <a:buNone/>
            </a:pPr>
            <a:r>
              <a:rPr lang="en-US" dirty="0">
                <a:hlinkClick r:id="rId2"/>
              </a:rPr>
              <a:t>http://www.asimovinstitute.org/neural-network-zoo/</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56117195"/>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0ED3-9F8D-46EA-8AA4-D58BF6F136EE}"/>
              </a:ext>
            </a:extLst>
          </p:cNvPr>
          <p:cNvSpPr>
            <a:spLocks noGrp="1"/>
          </p:cNvSpPr>
          <p:nvPr>
            <p:ph type="title"/>
          </p:nvPr>
        </p:nvSpPr>
        <p:spPr>
          <a:xfrm>
            <a:off x="693643" y="685800"/>
            <a:ext cx="4126860" cy="685800"/>
          </a:xfrm>
        </p:spPr>
        <p:txBody>
          <a:bodyPr/>
          <a:lstStyle/>
          <a:p>
            <a:r>
              <a:rPr lang="en-US" dirty="0"/>
              <a:t>Feed forward NN</a:t>
            </a:r>
          </a:p>
        </p:txBody>
      </p:sp>
      <p:pic>
        <p:nvPicPr>
          <p:cNvPr id="5" name="Content Placeholder 4">
            <a:extLst>
              <a:ext uri="{FF2B5EF4-FFF2-40B4-BE49-F238E27FC236}">
                <a16:creationId xmlns:a16="http://schemas.microsoft.com/office/drawing/2014/main" id="{395B45F9-0781-42E0-B3E5-1E39A4B6A0D9}"/>
              </a:ext>
            </a:extLst>
          </p:cNvPr>
          <p:cNvPicPr>
            <a:picLocks noGrp="1" noChangeAspect="1"/>
          </p:cNvPicPr>
          <p:nvPr>
            <p:ph sz="quarter" idx="13"/>
          </p:nvPr>
        </p:nvPicPr>
        <p:blipFill>
          <a:blip r:embed="rId2"/>
          <a:stretch>
            <a:fillRect/>
          </a:stretch>
        </p:blipFill>
        <p:spPr>
          <a:xfrm>
            <a:off x="2880938" y="1513036"/>
            <a:ext cx="4788146" cy="1397072"/>
          </a:xfrm>
        </p:spPr>
      </p:pic>
      <p:sp>
        <p:nvSpPr>
          <p:cNvPr id="6" name="Text Placeholder 5">
            <a:extLst>
              <a:ext uri="{FF2B5EF4-FFF2-40B4-BE49-F238E27FC236}">
                <a16:creationId xmlns:a16="http://schemas.microsoft.com/office/drawing/2014/main" id="{9F914D46-5D75-4FED-91D7-62156C5AE35D}"/>
              </a:ext>
            </a:extLst>
          </p:cNvPr>
          <p:cNvSpPr>
            <a:spLocks noGrp="1"/>
          </p:cNvSpPr>
          <p:nvPr>
            <p:ph type="body" sz="half" idx="2"/>
          </p:nvPr>
        </p:nvSpPr>
        <p:spPr>
          <a:xfrm>
            <a:off x="693642" y="3051544"/>
            <a:ext cx="9162739" cy="2323042"/>
          </a:xfrm>
        </p:spPr>
        <p:txBody>
          <a:bodyPr>
            <a:normAutofit/>
          </a:bodyPr>
          <a:lstStyle/>
          <a:p>
            <a:pPr marL="285750" indent="-285750" algn="l">
              <a:buFont typeface="Wingdings" panose="05000000000000000000" pitchFamily="2" charset="2"/>
              <a:buChar char="§"/>
            </a:pPr>
            <a:r>
              <a:rPr lang="en-US" b="1" dirty="0" err="1"/>
              <a:t>Perceptrons</a:t>
            </a:r>
            <a:r>
              <a:rPr lang="en-US" b="1" dirty="0"/>
              <a:t> </a:t>
            </a:r>
            <a:r>
              <a:rPr lang="en-US" dirty="0"/>
              <a:t>and</a:t>
            </a:r>
            <a:r>
              <a:rPr lang="en-US" b="1" dirty="0"/>
              <a:t> Feed forward neural </a:t>
            </a:r>
            <a:r>
              <a:rPr lang="en-US" dirty="0"/>
              <a:t>feed information from the front to the back.</a:t>
            </a:r>
          </a:p>
          <a:p>
            <a:pPr marL="285750" indent="-285750" algn="l">
              <a:buFont typeface="Wingdings" panose="05000000000000000000" pitchFamily="2" charset="2"/>
              <a:buChar char="§"/>
            </a:pPr>
            <a:r>
              <a:rPr lang="en-US" dirty="0"/>
              <a:t>Neural networks are often described as having layers, where each layer consists of either input, hidden or output cells in parallel.</a:t>
            </a:r>
          </a:p>
          <a:p>
            <a:pPr marL="285750" indent="-285750" algn="l">
              <a:buFont typeface="Wingdings" panose="05000000000000000000" pitchFamily="2" charset="2"/>
              <a:buChar char="§"/>
            </a:pPr>
            <a:r>
              <a:rPr lang="en-US" dirty="0"/>
              <a:t> A layer alone never has connections and in general two adjacent layers are fully connected.</a:t>
            </a:r>
          </a:p>
        </p:txBody>
      </p:sp>
    </p:spTree>
    <p:extLst>
      <p:ext uri="{BB962C8B-B14F-4D97-AF65-F5344CB8AC3E}">
        <p14:creationId xmlns:p14="http://schemas.microsoft.com/office/powerpoint/2010/main" val="28983305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0ED3-9F8D-46EA-8AA4-D58BF6F136EE}"/>
              </a:ext>
            </a:extLst>
          </p:cNvPr>
          <p:cNvSpPr>
            <a:spLocks noGrp="1"/>
          </p:cNvSpPr>
          <p:nvPr>
            <p:ph type="title"/>
          </p:nvPr>
        </p:nvSpPr>
        <p:spPr>
          <a:xfrm>
            <a:off x="693643" y="685800"/>
            <a:ext cx="4126860" cy="685800"/>
          </a:xfrm>
        </p:spPr>
        <p:txBody>
          <a:bodyPr/>
          <a:lstStyle/>
          <a:p>
            <a:r>
              <a:rPr lang="en-US" dirty="0"/>
              <a:t>Hopfield NN</a:t>
            </a:r>
          </a:p>
        </p:txBody>
      </p:sp>
      <p:sp>
        <p:nvSpPr>
          <p:cNvPr id="6" name="Text Placeholder 5">
            <a:extLst>
              <a:ext uri="{FF2B5EF4-FFF2-40B4-BE49-F238E27FC236}">
                <a16:creationId xmlns:a16="http://schemas.microsoft.com/office/drawing/2014/main" id="{9F914D46-5D75-4FED-91D7-62156C5AE35D}"/>
              </a:ext>
            </a:extLst>
          </p:cNvPr>
          <p:cNvSpPr>
            <a:spLocks noGrp="1"/>
          </p:cNvSpPr>
          <p:nvPr>
            <p:ph type="body" sz="half" idx="2"/>
          </p:nvPr>
        </p:nvSpPr>
        <p:spPr>
          <a:xfrm>
            <a:off x="693642" y="1796902"/>
            <a:ext cx="7333939" cy="3577684"/>
          </a:xfrm>
        </p:spPr>
        <p:txBody>
          <a:bodyPr>
            <a:normAutofit/>
          </a:bodyPr>
          <a:lstStyle/>
          <a:p>
            <a:pPr marL="285750" indent="-285750" algn="l">
              <a:buFont typeface="Wingdings" panose="05000000000000000000" pitchFamily="2" charset="2"/>
              <a:buChar char="§"/>
            </a:pPr>
            <a:r>
              <a:rPr lang="en-US" dirty="0"/>
              <a:t>A </a:t>
            </a:r>
            <a:r>
              <a:rPr lang="en-US" b="1" dirty="0"/>
              <a:t>Hopfield network</a:t>
            </a:r>
            <a:r>
              <a:rPr lang="en-US" dirty="0"/>
              <a:t> is a network where every neuron is connected to every other neuron</a:t>
            </a:r>
          </a:p>
          <a:p>
            <a:pPr marL="285750" indent="-285750" algn="l">
              <a:buFont typeface="Wingdings" panose="05000000000000000000" pitchFamily="2" charset="2"/>
              <a:buChar char="§"/>
            </a:pPr>
            <a:r>
              <a:rPr lang="en-US" dirty="0"/>
              <a:t> it is a completely entangled plate of spaghetti as even all the nodes function as everything</a:t>
            </a:r>
          </a:p>
          <a:p>
            <a:pPr marL="285750" indent="-285750" algn="l">
              <a:buFont typeface="Wingdings" panose="05000000000000000000" pitchFamily="2" charset="2"/>
              <a:buChar char="§"/>
            </a:pPr>
            <a:r>
              <a:rPr lang="en-US" dirty="0"/>
              <a:t> Each node is input before training, then hidden during training and output afterwards.</a:t>
            </a:r>
          </a:p>
          <a:p>
            <a:pPr marL="285750" indent="-285750" algn="l">
              <a:buFont typeface="Wingdings" panose="05000000000000000000" pitchFamily="2" charset="2"/>
              <a:buChar char="§"/>
            </a:pPr>
            <a:r>
              <a:rPr lang="en-US" dirty="0"/>
              <a:t>Introduced by Hopfield, 1982</a:t>
            </a:r>
          </a:p>
        </p:txBody>
      </p:sp>
      <p:pic>
        <p:nvPicPr>
          <p:cNvPr id="8" name="Content Placeholder 7">
            <a:extLst>
              <a:ext uri="{FF2B5EF4-FFF2-40B4-BE49-F238E27FC236}">
                <a16:creationId xmlns:a16="http://schemas.microsoft.com/office/drawing/2014/main" id="{0E825F09-9B1E-4F8F-A510-3FB43AA482A6}"/>
              </a:ext>
            </a:extLst>
          </p:cNvPr>
          <p:cNvPicPr>
            <a:picLocks noGrp="1" noChangeAspect="1"/>
          </p:cNvPicPr>
          <p:nvPr>
            <p:ph sz="quarter" idx="13"/>
          </p:nvPr>
        </p:nvPicPr>
        <p:blipFill>
          <a:blip r:embed="rId2"/>
          <a:stretch>
            <a:fillRect/>
          </a:stretch>
        </p:blipFill>
        <p:spPr>
          <a:xfrm>
            <a:off x="8319256" y="1640254"/>
            <a:ext cx="2933851" cy="2971953"/>
          </a:xfrm>
        </p:spPr>
      </p:pic>
    </p:spTree>
    <p:extLst>
      <p:ext uri="{BB962C8B-B14F-4D97-AF65-F5344CB8AC3E}">
        <p14:creationId xmlns:p14="http://schemas.microsoft.com/office/powerpoint/2010/main" val="36752366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0ED3-9F8D-46EA-8AA4-D58BF6F136EE}"/>
              </a:ext>
            </a:extLst>
          </p:cNvPr>
          <p:cNvSpPr>
            <a:spLocks noGrp="1"/>
          </p:cNvSpPr>
          <p:nvPr>
            <p:ph type="title"/>
          </p:nvPr>
        </p:nvSpPr>
        <p:spPr>
          <a:xfrm>
            <a:off x="693643" y="685800"/>
            <a:ext cx="4126860" cy="685800"/>
          </a:xfrm>
        </p:spPr>
        <p:txBody>
          <a:bodyPr>
            <a:normAutofit fontScale="90000"/>
          </a:bodyPr>
          <a:lstStyle/>
          <a:p>
            <a:r>
              <a:rPr lang="en-US" dirty="0"/>
              <a:t>Boltzmann machines </a:t>
            </a:r>
          </a:p>
        </p:txBody>
      </p:sp>
      <p:sp>
        <p:nvSpPr>
          <p:cNvPr id="6" name="Text Placeholder 5">
            <a:extLst>
              <a:ext uri="{FF2B5EF4-FFF2-40B4-BE49-F238E27FC236}">
                <a16:creationId xmlns:a16="http://schemas.microsoft.com/office/drawing/2014/main" id="{9F914D46-5D75-4FED-91D7-62156C5AE35D}"/>
              </a:ext>
            </a:extLst>
          </p:cNvPr>
          <p:cNvSpPr>
            <a:spLocks noGrp="1"/>
          </p:cNvSpPr>
          <p:nvPr>
            <p:ph type="body" sz="half" idx="2"/>
          </p:nvPr>
        </p:nvSpPr>
        <p:spPr>
          <a:xfrm>
            <a:off x="693642" y="1796902"/>
            <a:ext cx="7333939" cy="3577684"/>
          </a:xfrm>
        </p:spPr>
        <p:txBody>
          <a:bodyPr>
            <a:normAutofit fontScale="85000" lnSpcReduction="10000"/>
          </a:bodyPr>
          <a:lstStyle/>
          <a:p>
            <a:pPr marL="285750" indent="-285750" algn="l">
              <a:buFont typeface="Wingdings" panose="05000000000000000000" pitchFamily="2" charset="2"/>
              <a:buChar char="§"/>
            </a:pPr>
            <a:r>
              <a:rPr lang="en-US" b="1" dirty="0"/>
              <a:t>Boltzmann machines (BM)</a:t>
            </a:r>
            <a:r>
              <a:rPr lang="en-US" dirty="0"/>
              <a:t> are a lot like HNs, but: some neurons are marked as input neurons and others remain “hidden”.</a:t>
            </a:r>
          </a:p>
          <a:p>
            <a:pPr marL="285750" indent="-285750" algn="l">
              <a:buFont typeface="Wingdings" panose="05000000000000000000" pitchFamily="2" charset="2"/>
              <a:buChar char="§"/>
            </a:pPr>
            <a:r>
              <a:rPr lang="en-US" dirty="0"/>
              <a:t> The input neurons become output neurons at the end of a full network update. </a:t>
            </a:r>
          </a:p>
          <a:p>
            <a:pPr marL="285750" indent="-285750" algn="l">
              <a:buFont typeface="Wingdings" panose="05000000000000000000" pitchFamily="2" charset="2"/>
              <a:buChar char="§"/>
            </a:pPr>
            <a:r>
              <a:rPr lang="en-US" dirty="0"/>
              <a:t>It starts with random weights and learns through back-propagation</a:t>
            </a:r>
          </a:p>
          <a:p>
            <a:pPr marL="285750" indent="-285750" algn="l">
              <a:buFont typeface="Wingdings" panose="05000000000000000000" pitchFamily="2" charset="2"/>
              <a:buChar char="§"/>
            </a:pPr>
            <a:r>
              <a:rPr lang="en-US" dirty="0"/>
              <a:t>one sets the input neurons to certain values after which the network is set free While free the cells can get any value and we repetitively go back and forth between the input and hidden neurons. The activation is controlled by a global temperature value, which if lowered lowers the energy of the cells. This lower energy causes their activation patterns to stabilize. The network reaches an equilibrium given the right temperature.</a:t>
            </a:r>
          </a:p>
          <a:p>
            <a:pPr marL="285750" indent="-285750" algn="l">
              <a:buFont typeface="Wingdings" panose="05000000000000000000" pitchFamily="2" charset="2"/>
              <a:buChar char="§"/>
            </a:pPr>
            <a:r>
              <a:rPr lang="en-US" dirty="0"/>
              <a:t>Invented by Hinton and </a:t>
            </a:r>
            <a:r>
              <a:rPr lang="en-US" dirty="0" err="1"/>
              <a:t>Sejnowski</a:t>
            </a:r>
            <a:r>
              <a:rPr lang="en-US" dirty="0"/>
              <a:t>, 1986</a:t>
            </a:r>
          </a:p>
        </p:txBody>
      </p:sp>
      <p:pic>
        <p:nvPicPr>
          <p:cNvPr id="7" name="Content Placeholder 6">
            <a:extLst>
              <a:ext uri="{FF2B5EF4-FFF2-40B4-BE49-F238E27FC236}">
                <a16:creationId xmlns:a16="http://schemas.microsoft.com/office/drawing/2014/main" id="{324E7F4F-A091-402E-921B-746580B9E9B9}"/>
              </a:ext>
            </a:extLst>
          </p:cNvPr>
          <p:cNvPicPr>
            <a:picLocks noGrp="1" noChangeAspect="1"/>
          </p:cNvPicPr>
          <p:nvPr>
            <p:ph sz="quarter" idx="13"/>
          </p:nvPr>
        </p:nvPicPr>
        <p:blipFill>
          <a:blip r:embed="rId2"/>
          <a:stretch>
            <a:fillRect/>
          </a:stretch>
        </p:blipFill>
        <p:spPr>
          <a:xfrm>
            <a:off x="8259596" y="1672297"/>
            <a:ext cx="2883048" cy="3035456"/>
          </a:xfrm>
        </p:spPr>
      </p:pic>
    </p:spTree>
    <p:extLst>
      <p:ext uri="{BB962C8B-B14F-4D97-AF65-F5344CB8AC3E}">
        <p14:creationId xmlns:p14="http://schemas.microsoft.com/office/powerpoint/2010/main" val="238030683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0ED3-9F8D-46EA-8AA4-D58BF6F136EE}"/>
              </a:ext>
            </a:extLst>
          </p:cNvPr>
          <p:cNvSpPr>
            <a:spLocks noGrp="1"/>
          </p:cNvSpPr>
          <p:nvPr>
            <p:ph type="title"/>
          </p:nvPr>
        </p:nvSpPr>
        <p:spPr>
          <a:xfrm>
            <a:off x="693643" y="685800"/>
            <a:ext cx="6674720" cy="685800"/>
          </a:xfrm>
        </p:spPr>
        <p:txBody>
          <a:bodyPr>
            <a:normAutofit/>
          </a:bodyPr>
          <a:lstStyle/>
          <a:p>
            <a:r>
              <a:rPr lang="en-US" dirty="0"/>
              <a:t>Restricted Boltzmann machines </a:t>
            </a:r>
          </a:p>
        </p:txBody>
      </p:sp>
      <p:sp>
        <p:nvSpPr>
          <p:cNvPr id="6" name="Text Placeholder 5">
            <a:extLst>
              <a:ext uri="{FF2B5EF4-FFF2-40B4-BE49-F238E27FC236}">
                <a16:creationId xmlns:a16="http://schemas.microsoft.com/office/drawing/2014/main" id="{9F914D46-5D75-4FED-91D7-62156C5AE35D}"/>
              </a:ext>
            </a:extLst>
          </p:cNvPr>
          <p:cNvSpPr>
            <a:spLocks noGrp="1"/>
          </p:cNvSpPr>
          <p:nvPr>
            <p:ph type="body" sz="half" idx="2"/>
          </p:nvPr>
        </p:nvSpPr>
        <p:spPr>
          <a:xfrm>
            <a:off x="693642" y="1913860"/>
            <a:ext cx="7333939" cy="2753833"/>
          </a:xfrm>
        </p:spPr>
        <p:txBody>
          <a:bodyPr>
            <a:normAutofit lnSpcReduction="10000"/>
          </a:bodyPr>
          <a:lstStyle/>
          <a:p>
            <a:pPr marL="285750" indent="-285750" algn="l">
              <a:buFont typeface="Wingdings" panose="05000000000000000000" pitchFamily="2" charset="2"/>
              <a:buChar char="§"/>
            </a:pPr>
            <a:r>
              <a:rPr lang="en-US" b="1" dirty="0"/>
              <a:t>Restricted Boltzmann machines </a:t>
            </a:r>
            <a:r>
              <a:rPr lang="en-US" dirty="0"/>
              <a:t> are more restricted than BM</a:t>
            </a:r>
          </a:p>
          <a:p>
            <a:pPr marL="285750" indent="-285750" algn="l">
              <a:buFont typeface="Wingdings" panose="05000000000000000000" pitchFamily="2" charset="2"/>
              <a:buChar char="§"/>
            </a:pPr>
            <a:r>
              <a:rPr lang="en-US" dirty="0"/>
              <a:t> They don’t connect every neuron to every other neuron but only connect every different group of neurons to every other group</a:t>
            </a:r>
          </a:p>
          <a:p>
            <a:pPr marL="285750" indent="-285750" algn="l">
              <a:buFont typeface="Wingdings" panose="05000000000000000000" pitchFamily="2" charset="2"/>
              <a:buChar char="§"/>
            </a:pPr>
            <a:r>
              <a:rPr lang="en-US" dirty="0"/>
              <a:t> no input neurons are directly connected to other input neurons and no hidden to hidden connections are made either</a:t>
            </a:r>
            <a:endParaRPr lang="en-US" i="1" dirty="0"/>
          </a:p>
          <a:p>
            <a:pPr marL="285750" indent="-285750" algn="l">
              <a:buFont typeface="Wingdings" panose="05000000000000000000" pitchFamily="2" charset="2"/>
              <a:buChar char="§"/>
            </a:pPr>
            <a:r>
              <a:rPr lang="en-US" dirty="0"/>
              <a:t>Introduced by </a:t>
            </a:r>
            <a:r>
              <a:rPr lang="en-US" dirty="0" err="1"/>
              <a:t>Smolensky</a:t>
            </a:r>
            <a:r>
              <a:rPr lang="en-US" dirty="0"/>
              <a:t>, 1986.</a:t>
            </a:r>
            <a:br>
              <a:rPr lang="en-US" dirty="0"/>
            </a:br>
            <a:endParaRPr lang="en-US" dirty="0"/>
          </a:p>
        </p:txBody>
      </p:sp>
      <p:pic>
        <p:nvPicPr>
          <p:cNvPr id="8" name="Content Placeholder 7">
            <a:extLst>
              <a:ext uri="{FF2B5EF4-FFF2-40B4-BE49-F238E27FC236}">
                <a16:creationId xmlns:a16="http://schemas.microsoft.com/office/drawing/2014/main" id="{0F268A4D-16F5-4C44-92C1-195F716386C9}"/>
              </a:ext>
            </a:extLst>
          </p:cNvPr>
          <p:cNvPicPr>
            <a:picLocks noGrp="1" noChangeAspect="1"/>
          </p:cNvPicPr>
          <p:nvPr>
            <p:ph sz="quarter" idx="13"/>
          </p:nvPr>
        </p:nvPicPr>
        <p:blipFill>
          <a:blip r:embed="rId2"/>
          <a:stretch>
            <a:fillRect/>
          </a:stretch>
        </p:blipFill>
        <p:spPr>
          <a:xfrm>
            <a:off x="8729330" y="1222745"/>
            <a:ext cx="2147776" cy="3644790"/>
          </a:xfrm>
        </p:spPr>
      </p:pic>
    </p:spTree>
    <p:extLst>
      <p:ext uri="{BB962C8B-B14F-4D97-AF65-F5344CB8AC3E}">
        <p14:creationId xmlns:p14="http://schemas.microsoft.com/office/powerpoint/2010/main" val="602957516"/>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0ED3-9F8D-46EA-8AA4-D58BF6F136EE}"/>
              </a:ext>
            </a:extLst>
          </p:cNvPr>
          <p:cNvSpPr>
            <a:spLocks noGrp="1"/>
          </p:cNvSpPr>
          <p:nvPr>
            <p:ph type="title"/>
          </p:nvPr>
        </p:nvSpPr>
        <p:spPr>
          <a:xfrm>
            <a:off x="693643" y="350874"/>
            <a:ext cx="6674720" cy="648586"/>
          </a:xfrm>
        </p:spPr>
        <p:txBody>
          <a:bodyPr>
            <a:normAutofit/>
          </a:bodyPr>
          <a:lstStyle/>
          <a:p>
            <a:r>
              <a:rPr lang="en-US" dirty="0"/>
              <a:t>Autoencoders</a:t>
            </a:r>
          </a:p>
        </p:txBody>
      </p:sp>
      <p:sp>
        <p:nvSpPr>
          <p:cNvPr id="6" name="Text Placeholder 5">
            <a:extLst>
              <a:ext uri="{FF2B5EF4-FFF2-40B4-BE49-F238E27FC236}">
                <a16:creationId xmlns:a16="http://schemas.microsoft.com/office/drawing/2014/main" id="{9F914D46-5D75-4FED-91D7-62156C5AE35D}"/>
              </a:ext>
            </a:extLst>
          </p:cNvPr>
          <p:cNvSpPr>
            <a:spLocks noGrp="1"/>
          </p:cNvSpPr>
          <p:nvPr>
            <p:ph type="body" sz="half" idx="2"/>
          </p:nvPr>
        </p:nvSpPr>
        <p:spPr>
          <a:xfrm>
            <a:off x="693642" y="999460"/>
            <a:ext cx="7844302" cy="4550735"/>
          </a:xfrm>
        </p:spPr>
        <p:txBody>
          <a:bodyPr>
            <a:normAutofit/>
          </a:bodyPr>
          <a:lstStyle/>
          <a:p>
            <a:pPr marL="285750" indent="-285750" algn="l">
              <a:buFont typeface="Wingdings" panose="05000000000000000000" pitchFamily="2" charset="2"/>
              <a:buChar char="§"/>
            </a:pPr>
            <a:r>
              <a:rPr lang="en-US" dirty="0"/>
              <a:t>encode information (compress, not encrypt) automatically</a:t>
            </a:r>
          </a:p>
          <a:p>
            <a:pPr marL="285750" indent="-285750" algn="l">
              <a:buFont typeface="Wingdings" panose="05000000000000000000" pitchFamily="2" charset="2"/>
              <a:buChar char="§"/>
            </a:pPr>
            <a:r>
              <a:rPr lang="en-US" dirty="0"/>
              <a:t>smaller hidden layers than the input and output layers. </a:t>
            </a:r>
          </a:p>
          <a:p>
            <a:pPr marL="285750" indent="-285750" algn="l">
              <a:buFont typeface="Wingdings" panose="05000000000000000000" pitchFamily="2" charset="2"/>
              <a:buChar char="§"/>
            </a:pPr>
            <a:r>
              <a:rPr lang="en-US" dirty="0"/>
              <a:t>symmetrical around the middle layer(s</a:t>
            </a:r>
          </a:p>
          <a:p>
            <a:pPr marL="285750" indent="-285750" algn="l">
              <a:buFont typeface="Wingdings" panose="05000000000000000000" pitchFamily="2" charset="2"/>
              <a:buChar char="§"/>
            </a:pPr>
            <a:r>
              <a:rPr lang="en-US" dirty="0"/>
              <a:t> The smallest layer almost always in the middle, the place where the information is most compressed </a:t>
            </a:r>
          </a:p>
          <a:p>
            <a:pPr marL="285750" indent="-285750" algn="l">
              <a:buFont typeface="Wingdings" panose="05000000000000000000" pitchFamily="2" charset="2"/>
              <a:buChar char="§"/>
            </a:pPr>
            <a:r>
              <a:rPr lang="en-US" dirty="0"/>
              <a:t>Everything up to the middle is called the encoding part, </a:t>
            </a:r>
          </a:p>
          <a:p>
            <a:pPr marL="285750" indent="-285750" algn="l">
              <a:buFont typeface="Wingdings" panose="05000000000000000000" pitchFamily="2" charset="2"/>
              <a:buChar char="§"/>
            </a:pPr>
            <a:r>
              <a:rPr lang="en-US" dirty="0"/>
              <a:t>everything after the middle is the decoding part</a:t>
            </a:r>
          </a:p>
          <a:p>
            <a:pPr marL="285750" indent="-285750" algn="l">
              <a:buFont typeface="Wingdings" panose="05000000000000000000" pitchFamily="2" charset="2"/>
              <a:buChar char="§"/>
            </a:pPr>
            <a:r>
              <a:rPr lang="en-US" dirty="0"/>
              <a:t>One can train them using backpropagation by feeding input and setting the error to be the difference between the input and what came out. </a:t>
            </a:r>
          </a:p>
          <a:p>
            <a:pPr marL="285750" indent="-285750" algn="l">
              <a:buFont typeface="Wingdings" panose="05000000000000000000" pitchFamily="2" charset="2"/>
              <a:buChar char="§"/>
            </a:pPr>
            <a:r>
              <a:rPr lang="en-US" dirty="0" err="1"/>
              <a:t>Bourlard</a:t>
            </a:r>
            <a:r>
              <a:rPr lang="en-US" dirty="0"/>
              <a:t>, </a:t>
            </a:r>
            <a:r>
              <a:rPr lang="en-US" dirty="0" err="1"/>
              <a:t>Hervé</a:t>
            </a:r>
            <a:r>
              <a:rPr lang="en-US" dirty="0"/>
              <a:t>, and Yves Kamp.,1988</a:t>
            </a:r>
          </a:p>
        </p:txBody>
      </p:sp>
      <p:pic>
        <p:nvPicPr>
          <p:cNvPr id="7" name="Content Placeholder 6">
            <a:extLst>
              <a:ext uri="{FF2B5EF4-FFF2-40B4-BE49-F238E27FC236}">
                <a16:creationId xmlns:a16="http://schemas.microsoft.com/office/drawing/2014/main" id="{36AB8F2A-0731-4E4D-8D3F-D0795B05EAE6}"/>
              </a:ext>
            </a:extLst>
          </p:cNvPr>
          <p:cNvPicPr>
            <a:picLocks noGrp="1" noChangeAspect="1"/>
          </p:cNvPicPr>
          <p:nvPr>
            <p:ph sz="quarter" idx="13"/>
          </p:nvPr>
        </p:nvPicPr>
        <p:blipFill>
          <a:blip r:embed="rId2"/>
          <a:stretch>
            <a:fillRect/>
          </a:stretch>
        </p:blipFill>
        <p:spPr>
          <a:xfrm>
            <a:off x="8665535" y="1310645"/>
            <a:ext cx="2389373" cy="3208193"/>
          </a:xfrm>
        </p:spPr>
      </p:pic>
    </p:spTree>
    <p:extLst>
      <p:ext uri="{BB962C8B-B14F-4D97-AF65-F5344CB8AC3E}">
        <p14:creationId xmlns:p14="http://schemas.microsoft.com/office/powerpoint/2010/main" val="459215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F9A42-6C5B-4B35-BE6B-281BCD2BDB65}"/>
              </a:ext>
            </a:extLst>
          </p:cNvPr>
          <p:cNvSpPr>
            <a:spLocks noGrp="1"/>
          </p:cNvSpPr>
          <p:nvPr>
            <p:ph type="title"/>
          </p:nvPr>
        </p:nvSpPr>
        <p:spPr>
          <a:xfrm>
            <a:off x="685801" y="329610"/>
            <a:ext cx="10396882" cy="106325"/>
          </a:xfrm>
        </p:spPr>
        <p:txBody>
          <a:bodyPr>
            <a:noAutofit/>
          </a:bodyPr>
          <a:lstStyle/>
          <a:p>
            <a:endParaRPr lang="en-US" dirty="0"/>
          </a:p>
        </p:txBody>
      </p:sp>
      <p:pic>
        <p:nvPicPr>
          <p:cNvPr id="5" name="Content Placeholder 4">
            <a:extLst>
              <a:ext uri="{FF2B5EF4-FFF2-40B4-BE49-F238E27FC236}">
                <a16:creationId xmlns:a16="http://schemas.microsoft.com/office/drawing/2014/main" id="{CA7757E1-E54E-4C67-82CF-20F752AB302D}"/>
              </a:ext>
            </a:extLst>
          </p:cNvPr>
          <p:cNvPicPr>
            <a:picLocks noGrp="1" noChangeAspect="1"/>
          </p:cNvPicPr>
          <p:nvPr>
            <p:ph sz="quarter" idx="13"/>
          </p:nvPr>
        </p:nvPicPr>
        <p:blipFill>
          <a:blip r:embed="rId2"/>
          <a:stretch>
            <a:fillRect/>
          </a:stretch>
        </p:blipFill>
        <p:spPr>
          <a:xfrm>
            <a:off x="510940" y="0"/>
            <a:ext cx="4670660" cy="5951621"/>
          </a:xfrm>
        </p:spPr>
      </p:pic>
    </p:spTree>
    <p:extLst>
      <p:ext uri="{BB962C8B-B14F-4D97-AF65-F5344CB8AC3E}">
        <p14:creationId xmlns:p14="http://schemas.microsoft.com/office/powerpoint/2010/main" val="6710296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3D55C1-43CD-496B-B355-8AE3C2EB66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505910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6EDD-2D39-4F57-B64E-7684EBC18F4B}"/>
              </a:ext>
            </a:extLst>
          </p:cNvPr>
          <p:cNvSpPr>
            <a:spLocks noGrp="1"/>
          </p:cNvSpPr>
          <p:nvPr>
            <p:ph type="title"/>
          </p:nvPr>
        </p:nvSpPr>
        <p:spPr>
          <a:xfrm>
            <a:off x="693643" y="685800"/>
            <a:ext cx="4126860" cy="2023252"/>
          </a:xfrm>
        </p:spPr>
        <p:txBody>
          <a:bodyPr>
            <a:normAutofit fontScale="90000"/>
          </a:bodyPr>
          <a:lstStyle/>
          <a:p>
            <a:r>
              <a:rPr lang="en-US" dirty="0"/>
              <a:t>Biologic Neuron </a:t>
            </a:r>
            <a:br>
              <a:rPr lang="en-US" dirty="0"/>
            </a:br>
            <a:br>
              <a:rPr lang="en-US" dirty="0"/>
            </a:br>
            <a:br>
              <a:rPr lang="en-US" dirty="0"/>
            </a:br>
            <a:endParaRPr lang="en-US" dirty="0"/>
          </a:p>
        </p:txBody>
      </p:sp>
      <p:pic>
        <p:nvPicPr>
          <p:cNvPr id="8" name="Content Placeholder 7">
            <a:extLst>
              <a:ext uri="{FF2B5EF4-FFF2-40B4-BE49-F238E27FC236}">
                <a16:creationId xmlns:a16="http://schemas.microsoft.com/office/drawing/2014/main" id="{F136B346-F3A7-4460-A81E-AFC22FC16FEF}"/>
              </a:ext>
            </a:extLst>
          </p:cNvPr>
          <p:cNvPicPr>
            <a:picLocks noGrp="1" noChangeAspect="1"/>
          </p:cNvPicPr>
          <p:nvPr>
            <p:ph sz="quarter" idx="13"/>
          </p:nvPr>
        </p:nvPicPr>
        <p:blipFill>
          <a:blip r:embed="rId2"/>
          <a:stretch>
            <a:fillRect/>
          </a:stretch>
        </p:blipFill>
        <p:spPr>
          <a:xfrm>
            <a:off x="5046663" y="685800"/>
            <a:ext cx="6198853" cy="4279232"/>
          </a:xfrm>
        </p:spPr>
      </p:pic>
      <p:sp>
        <p:nvSpPr>
          <p:cNvPr id="4" name="Text Placeholder 3">
            <a:extLst>
              <a:ext uri="{FF2B5EF4-FFF2-40B4-BE49-F238E27FC236}">
                <a16:creationId xmlns:a16="http://schemas.microsoft.com/office/drawing/2014/main" id="{1E8B7D41-D2DE-4202-980E-4351D4DF7BA5}"/>
              </a:ext>
            </a:extLst>
          </p:cNvPr>
          <p:cNvSpPr>
            <a:spLocks noGrp="1"/>
          </p:cNvSpPr>
          <p:nvPr>
            <p:ph type="body" sz="half" idx="2"/>
          </p:nvPr>
        </p:nvSpPr>
        <p:spPr>
          <a:xfrm>
            <a:off x="693642" y="1628274"/>
            <a:ext cx="4126861" cy="3746311"/>
          </a:xfrm>
        </p:spPr>
        <p:txBody>
          <a:bodyPr/>
          <a:lstStyle/>
          <a:p>
            <a:pPr marL="285750" indent="-285750" algn="l">
              <a:buFont typeface="Arial" panose="020B0604020202020204" pitchFamily="34" charset="0"/>
              <a:buChar char="•"/>
            </a:pPr>
            <a:r>
              <a:rPr lang="en-US" dirty="0"/>
              <a:t>The basic computational unit of the brain is a neuron </a:t>
            </a:r>
          </a:p>
          <a:p>
            <a:pPr marL="285750" indent="-285750" algn="l">
              <a:buFont typeface="Arial" panose="020B0604020202020204" pitchFamily="34" charset="0"/>
              <a:buChar char="•"/>
            </a:pPr>
            <a:r>
              <a:rPr lang="en-US" dirty="0"/>
              <a:t>Neurons receive input signal from dendrites and produce output signal along axon, which interact with the dendrites of other neurons via synaptic weights </a:t>
            </a:r>
          </a:p>
          <a:p>
            <a:pPr marL="285750" indent="-285750" algn="l">
              <a:buFont typeface="Arial" panose="020B0604020202020204" pitchFamily="34" charset="0"/>
              <a:buChar char="•"/>
            </a:pPr>
            <a:r>
              <a:rPr lang="en-US" dirty="0"/>
              <a:t>The neuron collects info through dendrites; if this is large enough the neuron fires.</a:t>
            </a:r>
          </a:p>
          <a:p>
            <a:pPr marL="285750" indent="-285750" algn="l">
              <a:buFont typeface="Arial" panose="020B0604020202020204" pitchFamily="34" charset="0"/>
              <a:buChar char="•"/>
            </a:pPr>
            <a:endParaRPr lang="en-US" dirty="0"/>
          </a:p>
        </p:txBody>
      </p:sp>
    </p:spTree>
    <p:extLst>
      <p:ext uri="{BB962C8B-B14F-4D97-AF65-F5344CB8AC3E}">
        <p14:creationId xmlns:p14="http://schemas.microsoft.com/office/powerpoint/2010/main" val="21850521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3964C5-17FE-449F-B444-042A0651E0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58159395"/>
      </p:ext>
    </p:extLst>
  </p:cSld>
  <p:clrMapOvr>
    <a:masterClrMapping/>
  </p:clrMapOvr>
  <p:transition spd="slow">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ED237-9661-45BB-885E-F89A593F62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93092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89F2E-3CD6-4935-A44D-F4F455B142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51711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590FC0-4728-4349-9BFC-3696D3B17743}"/>
              </a:ext>
            </a:extLst>
          </p:cNvPr>
          <p:cNvPicPr>
            <a:picLocks noChangeAspect="1"/>
          </p:cNvPicPr>
          <p:nvPr/>
        </p:nvPicPr>
        <p:blipFill>
          <a:blip r:embed="rId2"/>
          <a:stretch>
            <a:fillRect/>
          </a:stretch>
        </p:blipFill>
        <p:spPr>
          <a:xfrm>
            <a:off x="-120316" y="401053"/>
            <a:ext cx="12192000" cy="6858000"/>
          </a:xfrm>
          <a:prstGeom prst="rect">
            <a:avLst/>
          </a:prstGeom>
        </p:spPr>
      </p:pic>
    </p:spTree>
    <p:extLst>
      <p:ext uri="{BB962C8B-B14F-4D97-AF65-F5344CB8AC3E}">
        <p14:creationId xmlns:p14="http://schemas.microsoft.com/office/powerpoint/2010/main" val="1988635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3FAB-D3FE-4282-8742-DC6DE93951BC}"/>
              </a:ext>
            </a:extLst>
          </p:cNvPr>
          <p:cNvSpPr>
            <a:spLocks noGrp="1"/>
          </p:cNvSpPr>
          <p:nvPr>
            <p:ph type="title"/>
          </p:nvPr>
        </p:nvSpPr>
        <p:spPr/>
        <p:txBody>
          <a:bodyPr/>
          <a:lstStyle/>
          <a:p>
            <a:r>
              <a:rPr lang="en-US" dirty="0"/>
              <a:t>Books</a:t>
            </a:r>
          </a:p>
        </p:txBody>
      </p:sp>
      <p:sp>
        <p:nvSpPr>
          <p:cNvPr id="3" name="Content Placeholder 2">
            <a:extLst>
              <a:ext uri="{FF2B5EF4-FFF2-40B4-BE49-F238E27FC236}">
                <a16:creationId xmlns:a16="http://schemas.microsoft.com/office/drawing/2014/main" id="{5B26EB14-E685-4C09-BE32-45673DCBB7CD}"/>
              </a:ext>
            </a:extLst>
          </p:cNvPr>
          <p:cNvSpPr>
            <a:spLocks noGrp="1"/>
          </p:cNvSpPr>
          <p:nvPr>
            <p:ph sz="quarter" idx="13"/>
          </p:nvPr>
        </p:nvSpPr>
        <p:spPr/>
        <p:txBody>
          <a:bodyPr/>
          <a:lstStyle/>
          <a:p>
            <a:r>
              <a:rPr lang="en-US" dirty="0">
                <a:latin typeface="Calibri" panose="020F0502020204030204" pitchFamily="34" charset="0"/>
                <a:cs typeface="Calibri" panose="020F0502020204030204" pitchFamily="34" charset="0"/>
              </a:rPr>
              <a:t>Neural networks and deep learning by Michael Nielsen, 2017</a:t>
            </a:r>
          </a:p>
          <a:p>
            <a:r>
              <a:rPr lang="en-US" dirty="0">
                <a:latin typeface="Calibri" panose="020F0502020204030204" pitchFamily="34" charset="0"/>
                <a:cs typeface="Calibri" panose="020F0502020204030204" pitchFamily="34" charset="0"/>
              </a:rPr>
              <a:t>Neural Networks-A Systematic Introduction, by </a:t>
            </a:r>
            <a:r>
              <a:rPr lang="en-US" dirty="0" err="1">
                <a:latin typeface="Calibri" panose="020F0502020204030204" pitchFamily="34" charset="0"/>
                <a:cs typeface="Calibri" panose="020F0502020204030204" pitchFamily="34" charset="0"/>
              </a:rPr>
              <a:t>Rau´l</a:t>
            </a:r>
            <a:r>
              <a:rPr lang="en-US" dirty="0">
                <a:latin typeface="Calibri" panose="020F0502020204030204" pitchFamily="34" charset="0"/>
                <a:cs typeface="Calibri" panose="020F0502020204030204" pitchFamily="34" charset="0"/>
              </a:rPr>
              <a:t> Rojas, 1996</a:t>
            </a:r>
          </a:p>
          <a:p>
            <a:r>
              <a:rPr lang="en-US" dirty="0">
                <a:latin typeface="Calibri" panose="020F0502020204030204" pitchFamily="34" charset="0"/>
                <a:cs typeface="Calibri" panose="020F0502020204030204" pitchFamily="34" charset="0"/>
              </a:rPr>
              <a:t>Deep Learning, by Ian </a:t>
            </a:r>
            <a:r>
              <a:rPr lang="en-US" dirty="0" err="1">
                <a:latin typeface="Calibri" panose="020F0502020204030204" pitchFamily="34" charset="0"/>
                <a:cs typeface="Calibri" panose="020F0502020204030204" pitchFamily="34" charset="0"/>
              </a:rPr>
              <a:t>Goodfellow</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Yoshua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Bengio</a:t>
            </a:r>
            <a:r>
              <a:rPr lang="en-US" dirty="0">
                <a:latin typeface="Calibri" panose="020F0502020204030204" pitchFamily="34" charset="0"/>
                <a:cs typeface="Calibri" panose="020F0502020204030204" pitchFamily="34" charset="0"/>
              </a:rPr>
              <a:t> Aaron </a:t>
            </a:r>
            <a:r>
              <a:rPr lang="en-US" dirty="0" err="1">
                <a:latin typeface="Calibri" panose="020F0502020204030204" pitchFamily="34" charset="0"/>
                <a:cs typeface="Calibri" panose="020F0502020204030204" pitchFamily="34" charset="0"/>
              </a:rPr>
              <a:t>Courville</a:t>
            </a:r>
            <a:r>
              <a:rPr lang="en-US" dirty="0">
                <a:latin typeface="Calibri" panose="020F0502020204030204" pitchFamily="34" charset="0"/>
                <a:cs typeface="Calibri" panose="020F0502020204030204" pitchFamily="34" charset="0"/>
              </a:rPr>
              <a:t>, 2016</a:t>
            </a:r>
          </a:p>
          <a:p>
            <a:r>
              <a:rPr lang="en-US" dirty="0">
                <a:latin typeface="Calibri" panose="020F0502020204030204" pitchFamily="34" charset="0"/>
                <a:cs typeface="Calibri" panose="020F0502020204030204" pitchFamily="34" charset="0"/>
              </a:rPr>
              <a:t>Python Machine Learning, by Sebastian </a:t>
            </a:r>
            <a:r>
              <a:rPr lang="en-US" dirty="0" err="1">
                <a:latin typeface="Calibri" panose="020F0502020204030204" pitchFamily="34" charset="0"/>
                <a:cs typeface="Calibri" panose="020F0502020204030204" pitchFamily="34" charset="0"/>
              </a:rPr>
              <a:t>raschka</a:t>
            </a:r>
            <a:r>
              <a:rPr lang="en-US" dirty="0">
                <a:latin typeface="Calibri" panose="020F0502020204030204" pitchFamily="34" charset="0"/>
                <a:cs typeface="Calibri" panose="020F0502020204030204" pitchFamily="34" charset="0"/>
              </a:rPr>
              <a:t>, 2015</a:t>
            </a:r>
          </a:p>
          <a:p>
            <a:endParaRPr lang="en-US" dirty="0"/>
          </a:p>
          <a:p>
            <a:pPr marL="0" indent="0">
              <a:buNone/>
            </a:pPr>
            <a:endParaRPr lang="en-US" b="1" dirty="0"/>
          </a:p>
          <a:p>
            <a:endParaRPr lang="en-US" dirty="0"/>
          </a:p>
        </p:txBody>
      </p:sp>
    </p:spTree>
    <p:extLst>
      <p:ext uri="{BB962C8B-B14F-4D97-AF65-F5344CB8AC3E}">
        <p14:creationId xmlns:p14="http://schemas.microsoft.com/office/powerpoint/2010/main" val="404810595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6EDD-2D39-4F57-B64E-7684EBC18F4B}"/>
              </a:ext>
            </a:extLst>
          </p:cNvPr>
          <p:cNvSpPr>
            <a:spLocks noGrp="1"/>
          </p:cNvSpPr>
          <p:nvPr>
            <p:ph type="title"/>
          </p:nvPr>
        </p:nvSpPr>
        <p:spPr>
          <a:xfrm>
            <a:off x="693643" y="685800"/>
            <a:ext cx="4126860" cy="2023252"/>
          </a:xfrm>
        </p:spPr>
        <p:txBody>
          <a:bodyPr>
            <a:normAutofit fontScale="90000"/>
          </a:bodyPr>
          <a:lstStyle/>
          <a:p>
            <a:r>
              <a:rPr lang="en-US" dirty="0"/>
              <a:t>Neuron map</a:t>
            </a:r>
            <a:br>
              <a:rPr lang="en-US" dirty="0"/>
            </a:br>
            <a:br>
              <a:rPr lang="en-US" dirty="0"/>
            </a:br>
            <a:br>
              <a:rPr lang="en-US" dirty="0"/>
            </a:br>
            <a:endParaRPr lang="en-US" dirty="0"/>
          </a:p>
        </p:txBody>
      </p:sp>
      <p:sp>
        <p:nvSpPr>
          <p:cNvPr id="4" name="Text Placeholder 3">
            <a:extLst>
              <a:ext uri="{FF2B5EF4-FFF2-40B4-BE49-F238E27FC236}">
                <a16:creationId xmlns:a16="http://schemas.microsoft.com/office/drawing/2014/main" id="{1E8B7D41-D2DE-4202-980E-4351D4DF7BA5}"/>
              </a:ext>
            </a:extLst>
          </p:cNvPr>
          <p:cNvSpPr>
            <a:spLocks noGrp="1"/>
          </p:cNvSpPr>
          <p:nvPr>
            <p:ph type="body" sz="half" idx="2"/>
          </p:nvPr>
        </p:nvSpPr>
        <p:spPr>
          <a:xfrm>
            <a:off x="693642" y="1628274"/>
            <a:ext cx="4126861" cy="3746311"/>
          </a:xfrm>
        </p:spPr>
        <p:txBody>
          <a:bodyPr/>
          <a:lstStyle/>
          <a:p>
            <a:pPr marL="285750" indent="-285750" algn="l">
              <a:buFont typeface="Arial" panose="020B0604020202020204" pitchFamily="34" charset="0"/>
              <a:buChar char="•"/>
            </a:pPr>
            <a:r>
              <a:rPr lang="en-US" dirty="0"/>
              <a:t> Neurons are connected with nearly 1014 – 1015 synapses </a:t>
            </a:r>
          </a:p>
          <a:p>
            <a:pPr marL="285750" indent="-285750" algn="l">
              <a:buFont typeface="Arial" panose="020B0604020202020204" pitchFamily="34" charset="0"/>
              <a:buChar char="•"/>
            </a:pPr>
            <a:r>
              <a:rPr lang="en-US" dirty="0"/>
              <a:t> Synaptic weights – learnable &amp; control influence strength </a:t>
            </a:r>
          </a:p>
          <a:p>
            <a:pPr marL="285750" indent="-285750" algn="l">
              <a:buFont typeface="Arial" panose="020B0604020202020204" pitchFamily="34" charset="0"/>
              <a:buChar char="•"/>
            </a:pPr>
            <a:r>
              <a:rPr lang="en-US" dirty="0"/>
              <a:t>There are  86Billion neurons in the brain </a:t>
            </a:r>
          </a:p>
          <a:p>
            <a:pPr marL="285750" indent="-285750" algn="l">
              <a:buFont typeface="Arial" panose="020B0604020202020204" pitchFamily="34" charset="0"/>
              <a:buChar char="•"/>
            </a:pPr>
            <a:r>
              <a:rPr lang="en-US" dirty="0"/>
              <a:t>This model inspired neural networks in Machine learning </a:t>
            </a:r>
          </a:p>
        </p:txBody>
      </p:sp>
      <p:pic>
        <p:nvPicPr>
          <p:cNvPr id="10" name="Content Placeholder 9">
            <a:extLst>
              <a:ext uri="{FF2B5EF4-FFF2-40B4-BE49-F238E27FC236}">
                <a16:creationId xmlns:a16="http://schemas.microsoft.com/office/drawing/2014/main" id="{7F7596F9-D0EC-4278-B1B2-7D516B66EC2D}"/>
              </a:ext>
            </a:extLst>
          </p:cNvPr>
          <p:cNvPicPr>
            <a:picLocks noGrp="1" noChangeAspect="1"/>
          </p:cNvPicPr>
          <p:nvPr>
            <p:ph sz="quarter" idx="13"/>
          </p:nvPr>
        </p:nvPicPr>
        <p:blipFill>
          <a:blip r:embed="rId2"/>
          <a:stretch>
            <a:fillRect/>
          </a:stretch>
        </p:blipFill>
        <p:spPr>
          <a:xfrm>
            <a:off x="5046663" y="769772"/>
            <a:ext cx="6034087" cy="4521531"/>
          </a:xfrm>
        </p:spPr>
      </p:pic>
    </p:spTree>
    <p:extLst>
      <p:ext uri="{BB962C8B-B14F-4D97-AF65-F5344CB8AC3E}">
        <p14:creationId xmlns:p14="http://schemas.microsoft.com/office/powerpoint/2010/main" val="162484617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B52DA-3F29-4DD5-86AF-6512B45D6D8A}"/>
              </a:ext>
            </a:extLst>
          </p:cNvPr>
          <p:cNvSpPr>
            <a:spLocks noGrp="1"/>
          </p:cNvSpPr>
          <p:nvPr>
            <p:ph type="title"/>
          </p:nvPr>
        </p:nvSpPr>
        <p:spPr>
          <a:xfrm>
            <a:off x="685801" y="336884"/>
            <a:ext cx="10396882" cy="1082843"/>
          </a:xfrm>
        </p:spPr>
        <p:txBody>
          <a:bodyPr>
            <a:normAutofit/>
          </a:bodyPr>
          <a:lstStyle/>
          <a:p>
            <a:r>
              <a:rPr lang="en-US" dirty="0"/>
              <a:t>The artificial Neuron</a:t>
            </a:r>
          </a:p>
        </p:txBody>
      </p:sp>
      <p:pic>
        <p:nvPicPr>
          <p:cNvPr id="5" name="Content Placeholder 4">
            <a:extLst>
              <a:ext uri="{FF2B5EF4-FFF2-40B4-BE49-F238E27FC236}">
                <a16:creationId xmlns:a16="http://schemas.microsoft.com/office/drawing/2014/main" id="{7939D100-BEEA-4B0E-9C76-60C1E5FB315A}"/>
              </a:ext>
            </a:extLst>
          </p:cNvPr>
          <p:cNvPicPr>
            <a:picLocks noGrp="1" noChangeAspect="1"/>
          </p:cNvPicPr>
          <p:nvPr>
            <p:ph sz="quarter" idx="13"/>
          </p:nvPr>
        </p:nvPicPr>
        <p:blipFill>
          <a:blip r:embed="rId2">
            <a:extLst>
              <a:ext uri="{837473B0-CC2E-450A-ABE3-18F120FF3D39}">
                <a1611:picAttrSrcUrl xmlns:a1611="http://schemas.microsoft.com/office/drawing/2016/11/main" r:id="rId3"/>
              </a:ext>
            </a:extLst>
          </a:blip>
          <a:stretch>
            <a:fillRect/>
          </a:stretch>
        </p:blipFill>
        <p:spPr>
          <a:xfrm>
            <a:off x="2967788" y="1596991"/>
            <a:ext cx="5351739" cy="3953578"/>
          </a:xfrm>
        </p:spPr>
      </p:pic>
    </p:spTree>
    <p:extLst>
      <p:ext uri="{BB962C8B-B14F-4D97-AF65-F5344CB8AC3E}">
        <p14:creationId xmlns:p14="http://schemas.microsoft.com/office/powerpoint/2010/main" val="85574485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239526-E616-4BB3-956E-38FD5D6D5DF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0790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80298A-0996-4D76-8D5E-CF4AC924E8C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412510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1014</TotalTime>
  <Words>1264</Words>
  <Application>Microsoft Office PowerPoint</Application>
  <PresentationFormat>Widescreen</PresentationFormat>
  <Paragraphs>137</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Impact</vt:lpstr>
      <vt:lpstr>Wingdings</vt:lpstr>
      <vt:lpstr>Main Event</vt:lpstr>
      <vt:lpstr>Introduction to Neural Networks</vt:lpstr>
      <vt:lpstr>Artificial Intelligence</vt:lpstr>
      <vt:lpstr>Machine Learning </vt:lpstr>
      <vt:lpstr>Brain-Inspired AI</vt:lpstr>
      <vt:lpstr>Biologic Neuron    </vt:lpstr>
      <vt:lpstr>Neuron map   </vt:lpstr>
      <vt:lpstr>The artificial Neuron</vt:lpstr>
      <vt:lpstr>PowerPoint Presentation</vt:lpstr>
      <vt:lpstr>PowerPoint Presentation</vt:lpstr>
      <vt:lpstr>PowerPoint Presentation</vt:lpstr>
      <vt:lpstr>3-layer NEural network</vt:lpstr>
      <vt:lpstr>4-layer NEural network</vt:lpstr>
      <vt:lpstr>Deep NEural network</vt:lpstr>
      <vt:lpstr>Deep learning</vt:lpstr>
      <vt:lpstr>PowerPoint Presentation</vt:lpstr>
      <vt:lpstr>PowerPoint Presentation</vt:lpstr>
      <vt:lpstr>PowerPoint Presentation</vt:lpstr>
      <vt:lpstr>Deep learning applications</vt:lpstr>
      <vt:lpstr>Deep learning applications</vt:lpstr>
      <vt:lpstr>Historical perspective – 3 waves</vt:lpstr>
      <vt:lpstr> cybernetics (1940s–1960) </vt:lpstr>
      <vt:lpstr> connectionism (1980s–1990s) </vt:lpstr>
      <vt:lpstr>deep learning beginning (2006-today)</vt:lpstr>
      <vt:lpstr>PowerPoint Presentation</vt:lpstr>
      <vt:lpstr>PowerPoint Presentation</vt:lpstr>
      <vt:lpstr>deep learning beginning (2006-today)</vt:lpstr>
      <vt:lpstr>Paradigm change</vt:lpstr>
      <vt:lpstr>Recipe for the New paradigm</vt:lpstr>
      <vt:lpstr>Training Data sets</vt:lpstr>
      <vt:lpstr>PowerPoint Presentation</vt:lpstr>
      <vt:lpstr>PowerPoint Presentation</vt:lpstr>
      <vt:lpstr>PowerPoint Presentation</vt:lpstr>
      <vt:lpstr>Training Data sets</vt:lpstr>
      <vt:lpstr>PowerPoint Presentation</vt:lpstr>
      <vt:lpstr>PowerPoint Presentation</vt:lpstr>
      <vt:lpstr>Hardware - from CPU to GPU</vt:lpstr>
      <vt:lpstr>Hardware - from CPU to GPU</vt:lpstr>
      <vt:lpstr>PowerPoint Presentation</vt:lpstr>
      <vt:lpstr>advances in software infrastructure </vt:lpstr>
      <vt:lpstr>PowerPoint Presentation</vt:lpstr>
      <vt:lpstr>Recipe for the New paradigm</vt:lpstr>
      <vt:lpstr>Neural networks</vt:lpstr>
      <vt:lpstr>Feed forward NN</vt:lpstr>
      <vt:lpstr>Hopfield NN</vt:lpstr>
      <vt:lpstr>Boltzmann machines </vt:lpstr>
      <vt:lpstr>Restricted Boltzmann machines </vt:lpstr>
      <vt:lpstr>Autoencoders</vt:lpstr>
      <vt:lpstr>PowerPoint Presentation</vt:lpstr>
      <vt:lpstr>PowerPoint Presentation</vt:lpstr>
      <vt:lpstr>PowerPoint Presentation</vt:lpstr>
      <vt:lpstr>PowerPoint Presentation</vt:lpstr>
      <vt:lpstr>PowerPoint Presentation</vt:lpstr>
      <vt:lpstr>PowerPoint Presentation</vt:lpstr>
      <vt:lpstr>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Neural Networks</dc:title>
  <dc:creator>Ovidiu Calin</dc:creator>
  <cp:lastModifiedBy>Ovidiu Calin</cp:lastModifiedBy>
  <cp:revision>116</cp:revision>
  <dcterms:created xsi:type="dcterms:W3CDTF">2017-09-21T23:13:53Z</dcterms:created>
  <dcterms:modified xsi:type="dcterms:W3CDTF">2017-09-22T16:09:05Z</dcterms:modified>
</cp:coreProperties>
</file>